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sldIdLst>
    <p:sldId id="256" r:id="rId2"/>
    <p:sldId id="267" r:id="rId3"/>
    <p:sldId id="25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64" r:id="rId13"/>
  </p:sldIdLst>
  <p:sldSz cx="9144000" cy="6858000" type="screen4x3"/>
  <p:notesSz cx="6858000" cy="9144000"/>
  <p:defaultTextStyle>
    <a:defPPr>
      <a:defRPr lang="es-E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8"/>
  </p:normalViewPr>
  <p:slideViewPr>
    <p:cSldViewPr snapToGrid="0" snapToObjects="1" showGuides="1">
      <p:cViewPr varScale="1">
        <p:scale>
          <a:sx n="112" d="100"/>
          <a:sy n="112" d="100"/>
        </p:scale>
        <p:origin x="154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7" descr="portada02_doc.png">
            <a:extLst>
              <a:ext uri="{FF2B5EF4-FFF2-40B4-BE49-F238E27FC236}">
                <a16:creationId xmlns:a16="http://schemas.microsoft.com/office/drawing/2014/main" id="{A94159AC-3497-AACF-D9C7-CD0A1818A6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975" y="519113"/>
            <a:ext cx="4953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8" descr="marcas_01.png">
            <a:extLst>
              <a:ext uri="{FF2B5EF4-FFF2-40B4-BE49-F238E27FC236}">
                <a16:creationId xmlns:a16="http://schemas.microsoft.com/office/drawing/2014/main" id="{F7127934-EE05-B181-063D-EA71DDFAF9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13" y="6076950"/>
            <a:ext cx="21717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 de texto 5">
            <a:extLst>
              <a:ext uri="{FF2B5EF4-FFF2-40B4-BE49-F238E27FC236}">
                <a16:creationId xmlns:a16="http://schemas.microsoft.com/office/drawing/2014/main" id="{739425D4-369C-C3C2-5872-196FE5B138C6}"/>
              </a:ext>
            </a:extLst>
          </p:cNvPr>
          <p:cNvSpPr txBox="1"/>
          <p:nvPr userDrawn="1"/>
        </p:nvSpPr>
        <p:spPr>
          <a:xfrm rot="16200000">
            <a:off x="7727950" y="4492625"/>
            <a:ext cx="2171700" cy="6858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/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>
                <a:solidFill>
                  <a:srgbClr val="E0432B"/>
                </a:solidFill>
                <a:latin typeface="Arial Rounded MT Bold"/>
                <a:ea typeface="ＭＳ 明朝"/>
                <a:cs typeface="Times New Roman"/>
              </a:rPr>
              <a:t>ivace.es</a:t>
            </a:r>
            <a:endParaRPr lang="es-ES_tradnl" sz="1200">
              <a:ea typeface="ＭＳ 明朝"/>
              <a:cs typeface="Times New Roman"/>
            </a:endParaRPr>
          </a:p>
        </p:txBody>
      </p:sp>
      <p:sp>
        <p:nvSpPr>
          <p:cNvPr id="7" name="Rectángulo 13">
            <a:extLst>
              <a:ext uri="{FF2B5EF4-FFF2-40B4-BE49-F238E27FC236}">
                <a16:creationId xmlns:a16="http://schemas.microsoft.com/office/drawing/2014/main" id="{2C1FE322-ECDB-901B-9AC7-CECDCCD341C8}"/>
              </a:ext>
            </a:extLst>
          </p:cNvPr>
          <p:cNvSpPr/>
          <p:nvPr userDrawn="1"/>
        </p:nvSpPr>
        <p:spPr>
          <a:xfrm>
            <a:off x="-69850" y="0"/>
            <a:ext cx="9309100" cy="6858000"/>
          </a:xfrm>
          <a:prstGeom prst="rect">
            <a:avLst/>
          </a:prstGeom>
          <a:solidFill>
            <a:srgbClr val="E1E0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8" name="Imagen 17" descr="marcas_02.png">
            <a:extLst>
              <a:ext uri="{FF2B5EF4-FFF2-40B4-BE49-F238E27FC236}">
                <a16:creationId xmlns:a16="http://schemas.microsoft.com/office/drawing/2014/main" id="{FD36C92D-AF5D-9EBB-6506-A41CF8FD581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0" y="5862638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11" descr="portada02_doc.png">
            <a:extLst>
              <a:ext uri="{FF2B5EF4-FFF2-40B4-BE49-F238E27FC236}">
                <a16:creationId xmlns:a16="http://schemas.microsoft.com/office/drawing/2014/main" id="{08690E00-A8DE-02CC-201E-51BE353E8B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950" y="519113"/>
            <a:ext cx="4953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 de texto 5">
            <a:extLst>
              <a:ext uri="{FF2B5EF4-FFF2-40B4-BE49-F238E27FC236}">
                <a16:creationId xmlns:a16="http://schemas.microsoft.com/office/drawing/2014/main" id="{A03B154E-D9FC-DB04-E6DD-39ACB4EFA541}"/>
              </a:ext>
            </a:extLst>
          </p:cNvPr>
          <p:cNvSpPr txBox="1"/>
          <p:nvPr userDrawn="1"/>
        </p:nvSpPr>
        <p:spPr>
          <a:xfrm rot="16200000">
            <a:off x="-742950" y="1436688"/>
            <a:ext cx="2171700" cy="6858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/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dirty="0" err="1">
                <a:solidFill>
                  <a:srgbClr val="E0432B"/>
                </a:solidFill>
                <a:latin typeface="Arial Rounded MT Bold"/>
                <a:ea typeface="ＭＳ 明朝"/>
                <a:cs typeface="Times New Roman"/>
              </a:rPr>
              <a:t>ivace.es</a:t>
            </a:r>
            <a:endParaRPr lang="es-ES_tradnl" sz="1200" dirty="0">
              <a:ea typeface="ＭＳ 明朝"/>
              <a:cs typeface="Times New Roman"/>
            </a:endParaRPr>
          </a:p>
        </p:txBody>
      </p:sp>
      <p:pic>
        <p:nvPicPr>
          <p:cNvPr id="11" name="Imagen 15" descr="portada01_doc.png">
            <a:extLst>
              <a:ext uri="{FF2B5EF4-FFF2-40B4-BE49-F238E27FC236}">
                <a16:creationId xmlns:a16="http://schemas.microsoft.com/office/drawing/2014/main" id="{0C6E8182-9571-3A82-5148-1FDE496BD5C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2911475"/>
            <a:ext cx="4051301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CCFC4C3-B9EB-6022-CC35-C75BB0B62ED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1" r="10040"/>
          <a:stretch>
            <a:fillRect/>
          </a:stretch>
        </p:blipFill>
        <p:spPr bwMode="auto">
          <a:xfrm>
            <a:off x="4189413" y="5730875"/>
            <a:ext cx="3600450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94351"/>
            <a:ext cx="4719180" cy="2402917"/>
          </a:xfrm>
        </p:spPr>
        <p:txBody>
          <a:bodyPr anchor="t"/>
          <a:lstStyle>
            <a:lvl1pPr algn="l">
              <a:defRPr sz="4000" b="1" cap="all">
                <a:solidFill>
                  <a:srgbClr val="DF3D26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05616" y="1945202"/>
            <a:ext cx="4508420" cy="127727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00407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 descr="portada02_doc.png">
            <a:extLst>
              <a:ext uri="{FF2B5EF4-FFF2-40B4-BE49-F238E27FC236}">
                <a16:creationId xmlns:a16="http://schemas.microsoft.com/office/drawing/2014/main" id="{D05AA3E1-AE9B-9986-0493-B6D45FAA95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975" y="519113"/>
            <a:ext cx="4953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8" descr="marcas_01.png">
            <a:extLst>
              <a:ext uri="{FF2B5EF4-FFF2-40B4-BE49-F238E27FC236}">
                <a16:creationId xmlns:a16="http://schemas.microsoft.com/office/drawing/2014/main" id="{99819739-96AA-7533-E314-AAD93CB1BA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13" y="6076950"/>
            <a:ext cx="21717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 de texto 5">
            <a:extLst>
              <a:ext uri="{FF2B5EF4-FFF2-40B4-BE49-F238E27FC236}">
                <a16:creationId xmlns:a16="http://schemas.microsoft.com/office/drawing/2014/main" id="{48BB43A9-598C-58A6-986A-0C5FDF8FED2A}"/>
              </a:ext>
            </a:extLst>
          </p:cNvPr>
          <p:cNvSpPr txBox="1"/>
          <p:nvPr userDrawn="1"/>
        </p:nvSpPr>
        <p:spPr>
          <a:xfrm rot="16200000">
            <a:off x="7727950" y="4492625"/>
            <a:ext cx="2171700" cy="6858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/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>
                <a:solidFill>
                  <a:srgbClr val="E0432B"/>
                </a:solidFill>
                <a:latin typeface="Arial Rounded MT Bold"/>
                <a:ea typeface="ＭＳ 明朝"/>
                <a:cs typeface="Times New Roman"/>
              </a:rPr>
              <a:t>ivace.es</a:t>
            </a:r>
            <a:endParaRPr lang="es-ES_tradnl" sz="1200">
              <a:ea typeface="ＭＳ 明朝"/>
              <a:cs typeface="Times New Roman"/>
            </a:endParaRPr>
          </a:p>
        </p:txBody>
      </p:sp>
      <p:sp>
        <p:nvSpPr>
          <p:cNvPr id="5" name="Rectángulo 2">
            <a:extLst>
              <a:ext uri="{FF2B5EF4-FFF2-40B4-BE49-F238E27FC236}">
                <a16:creationId xmlns:a16="http://schemas.microsoft.com/office/drawing/2014/main" id="{331A4C47-A389-741D-470D-BD05EE3C23C1}"/>
              </a:ext>
            </a:extLst>
          </p:cNvPr>
          <p:cNvSpPr/>
          <p:nvPr userDrawn="1"/>
        </p:nvSpPr>
        <p:spPr>
          <a:xfrm>
            <a:off x="-95250" y="0"/>
            <a:ext cx="9253538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6" name="Imagen 1" descr="cuadrado_gris.png">
            <a:extLst>
              <a:ext uri="{FF2B5EF4-FFF2-40B4-BE49-F238E27FC236}">
                <a16:creationId xmlns:a16="http://schemas.microsoft.com/office/drawing/2014/main" id="{4E827479-CFD2-5D20-8363-49E1A86DBBF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488" y="5476875"/>
            <a:ext cx="3048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ángulo 7">
            <a:extLst>
              <a:ext uri="{FF2B5EF4-FFF2-40B4-BE49-F238E27FC236}">
                <a16:creationId xmlns:a16="http://schemas.microsoft.com/office/drawing/2014/main" id="{26FE9AFA-B359-6B94-1702-3CF102DD56E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168900" y="5653088"/>
            <a:ext cx="3352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_tradnl" altLang="es-ES" sz="2000">
                <a:latin typeface="Asap SemiBold" panose="020F0704030202060203" pitchFamily="34" charset="0"/>
              </a:rPr>
              <a:t>IVACE.</a:t>
            </a:r>
          </a:p>
          <a:p>
            <a:pPr eaLnBrk="1" hangingPunct="1">
              <a:defRPr/>
            </a:pPr>
            <a:r>
              <a:rPr lang="es-ES_tradnl" altLang="es-ES" sz="2000">
                <a:latin typeface="Asap SemiBold" panose="020F0704030202060203" pitchFamily="34" charset="0"/>
              </a:rPr>
              <a:t>HACEMOS EMPRESA</a:t>
            </a:r>
            <a:endParaRPr lang="es-ES" altLang="es-ES" sz="2000">
              <a:latin typeface="Asap SemiBold" panose="020F0704030202060203" pitchFamily="34" charset="0"/>
            </a:endParaRPr>
          </a:p>
        </p:txBody>
      </p:sp>
      <p:pic>
        <p:nvPicPr>
          <p:cNvPr id="8" name="Imagen 8" descr="genral_021.png">
            <a:extLst>
              <a:ext uri="{FF2B5EF4-FFF2-40B4-BE49-F238E27FC236}">
                <a16:creationId xmlns:a16="http://schemas.microsoft.com/office/drawing/2014/main" id="{3A47BD20-3445-C3C3-2038-C66759B757F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1109663"/>
            <a:ext cx="69246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9" descr="imagen_general.png">
            <a:extLst>
              <a:ext uri="{FF2B5EF4-FFF2-40B4-BE49-F238E27FC236}">
                <a16:creationId xmlns:a16="http://schemas.microsoft.com/office/drawing/2014/main" id="{23AB0F81-2C3C-EFF1-B5CB-0C04E06DDCA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0" y="5624513"/>
            <a:ext cx="24130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2956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7" descr="portada02_doc.png">
            <a:extLst>
              <a:ext uri="{FF2B5EF4-FFF2-40B4-BE49-F238E27FC236}">
                <a16:creationId xmlns:a16="http://schemas.microsoft.com/office/drawing/2014/main" id="{7AB2D000-556E-BCDD-A05B-9118AB23FF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975" y="519113"/>
            <a:ext cx="4953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 de texto 5">
            <a:extLst>
              <a:ext uri="{FF2B5EF4-FFF2-40B4-BE49-F238E27FC236}">
                <a16:creationId xmlns:a16="http://schemas.microsoft.com/office/drawing/2014/main" id="{89038D15-D997-EB65-DC55-1B6E80C423F3}"/>
              </a:ext>
            </a:extLst>
          </p:cNvPr>
          <p:cNvSpPr txBox="1"/>
          <p:nvPr userDrawn="1"/>
        </p:nvSpPr>
        <p:spPr>
          <a:xfrm rot="16200000">
            <a:off x="7727950" y="4492625"/>
            <a:ext cx="2171700" cy="6858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/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>
                <a:solidFill>
                  <a:srgbClr val="E0432B"/>
                </a:solidFill>
                <a:latin typeface="Arial Rounded MT Bold"/>
                <a:ea typeface="ＭＳ 明朝"/>
                <a:cs typeface="Times New Roman"/>
              </a:rPr>
              <a:t>ivace.es</a:t>
            </a:r>
            <a:endParaRPr lang="es-ES_tradnl" sz="1200">
              <a:ea typeface="ＭＳ 明朝"/>
              <a:cs typeface="Times New Roman"/>
            </a:endParaRPr>
          </a:p>
        </p:txBody>
      </p:sp>
      <p:pic>
        <p:nvPicPr>
          <p:cNvPr id="6" name="Imagen 5" descr="marcas_02.png">
            <a:extLst>
              <a:ext uri="{FF2B5EF4-FFF2-40B4-BE49-F238E27FC236}">
                <a16:creationId xmlns:a16="http://schemas.microsoft.com/office/drawing/2014/main" id="{A75043BC-C415-FA90-241B-315550EFB0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2913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10" descr="portada03_doc.png">
            <a:extLst>
              <a:ext uri="{FF2B5EF4-FFF2-40B4-BE49-F238E27FC236}">
                <a16:creationId xmlns:a16="http://schemas.microsoft.com/office/drawing/2014/main" id="{1935D323-135A-8765-335B-F7992A25B0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4100" y="4429125"/>
            <a:ext cx="3644900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5DDBD38-3F48-117A-5C7F-E382827AC79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5810250"/>
            <a:ext cx="4005263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8674E995-D6D4-EEE5-5577-ADC56255FF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23100" y="777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BF6EF61E-DA0C-7F46-B9F4-FF9F18ADDEA5}" type="slidenum">
              <a:rPr lang="es-ES" altLang="es-ES"/>
              <a:pPr/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96148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7" descr="portada02_doc.png">
            <a:extLst>
              <a:ext uri="{FF2B5EF4-FFF2-40B4-BE49-F238E27FC236}">
                <a16:creationId xmlns:a16="http://schemas.microsoft.com/office/drawing/2014/main" id="{698D3132-ED91-7BD8-7463-7DCCB96949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975" y="519113"/>
            <a:ext cx="4953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 de texto 5">
            <a:extLst>
              <a:ext uri="{FF2B5EF4-FFF2-40B4-BE49-F238E27FC236}">
                <a16:creationId xmlns:a16="http://schemas.microsoft.com/office/drawing/2014/main" id="{1B9CF12C-3658-ED45-9857-4849FD7BEEE4}"/>
              </a:ext>
            </a:extLst>
          </p:cNvPr>
          <p:cNvSpPr txBox="1"/>
          <p:nvPr userDrawn="1"/>
        </p:nvSpPr>
        <p:spPr>
          <a:xfrm rot="16200000">
            <a:off x="7727950" y="4492625"/>
            <a:ext cx="2171700" cy="6858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/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>
                <a:solidFill>
                  <a:srgbClr val="E0432B"/>
                </a:solidFill>
                <a:latin typeface="Arial Rounded MT Bold"/>
                <a:ea typeface="ＭＳ 明朝"/>
                <a:cs typeface="Times New Roman"/>
              </a:rPr>
              <a:t>ivace.es</a:t>
            </a:r>
            <a:endParaRPr lang="es-ES_tradnl" sz="1200">
              <a:ea typeface="ＭＳ 明朝"/>
              <a:cs typeface="Times New Roman"/>
            </a:endParaRPr>
          </a:p>
        </p:txBody>
      </p:sp>
      <p:pic>
        <p:nvPicPr>
          <p:cNvPr id="7" name="Imagen 5" descr="flecha.png">
            <a:extLst>
              <a:ext uri="{FF2B5EF4-FFF2-40B4-BE49-F238E27FC236}">
                <a16:creationId xmlns:a16="http://schemas.microsoft.com/office/drawing/2014/main" id="{C178C5B1-4884-D3F0-B3C8-6A7F126321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80404" flipH="1">
            <a:off x="-449263" y="4756150"/>
            <a:ext cx="7162801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9" descr="marcas_02.png">
            <a:extLst>
              <a:ext uri="{FF2B5EF4-FFF2-40B4-BE49-F238E27FC236}">
                <a16:creationId xmlns:a16="http://schemas.microsoft.com/office/drawing/2014/main" id="{23A15D0E-8546-BAF9-9883-C947E3EF354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2913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7">
            <a:extLst>
              <a:ext uri="{FF2B5EF4-FFF2-40B4-BE49-F238E27FC236}">
                <a16:creationId xmlns:a16="http://schemas.microsoft.com/office/drawing/2014/main" id="{D19A4EE1-EEA8-AE74-5D86-F6D1437E68E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50" y="5921375"/>
            <a:ext cx="4005263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10" name="Marcador de número de diapositiva 6">
            <a:extLst>
              <a:ext uri="{FF2B5EF4-FFF2-40B4-BE49-F238E27FC236}">
                <a16:creationId xmlns:a16="http://schemas.microsoft.com/office/drawing/2014/main" id="{F556F520-850B-DC12-7AAB-54E3A0BE0F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23100" y="777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382670A8-325B-FB43-8DEB-697D9DD84C70}" type="slidenum">
              <a:rPr lang="es-ES" altLang="es-ES"/>
              <a:pPr/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06727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7" descr="portada02_doc.png">
            <a:extLst>
              <a:ext uri="{FF2B5EF4-FFF2-40B4-BE49-F238E27FC236}">
                <a16:creationId xmlns:a16="http://schemas.microsoft.com/office/drawing/2014/main" id="{D2262EB8-E181-8D77-DF77-FFF23F7807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975" y="519113"/>
            <a:ext cx="4953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 de texto 5">
            <a:extLst>
              <a:ext uri="{FF2B5EF4-FFF2-40B4-BE49-F238E27FC236}">
                <a16:creationId xmlns:a16="http://schemas.microsoft.com/office/drawing/2014/main" id="{52D392A1-85E9-5804-FC4E-A31C63B6140D}"/>
              </a:ext>
            </a:extLst>
          </p:cNvPr>
          <p:cNvSpPr txBox="1"/>
          <p:nvPr userDrawn="1"/>
        </p:nvSpPr>
        <p:spPr>
          <a:xfrm rot="16200000">
            <a:off x="7727950" y="4492625"/>
            <a:ext cx="2171700" cy="6858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/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>
                <a:solidFill>
                  <a:srgbClr val="E0432B"/>
                </a:solidFill>
                <a:latin typeface="Arial Rounded MT Bold"/>
                <a:ea typeface="ＭＳ 明朝"/>
                <a:cs typeface="Times New Roman"/>
              </a:rPr>
              <a:t>ivace.es</a:t>
            </a:r>
            <a:endParaRPr lang="es-ES_tradnl" sz="1200">
              <a:ea typeface="ＭＳ 明朝"/>
              <a:cs typeface="Times New Roman"/>
            </a:endParaRPr>
          </a:p>
        </p:txBody>
      </p:sp>
      <p:pic>
        <p:nvPicPr>
          <p:cNvPr id="9" name="Imagen 10" descr="portada03_doc.png">
            <a:extLst>
              <a:ext uri="{FF2B5EF4-FFF2-40B4-BE49-F238E27FC236}">
                <a16:creationId xmlns:a16="http://schemas.microsoft.com/office/drawing/2014/main" id="{BD23AD35-DC7A-7234-F8AA-CA48A147F2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725" y="3481388"/>
            <a:ext cx="298450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11" descr="marcas_02.png">
            <a:extLst>
              <a:ext uri="{FF2B5EF4-FFF2-40B4-BE49-F238E27FC236}">
                <a16:creationId xmlns:a16="http://schemas.microsoft.com/office/drawing/2014/main" id="{D9E2D4D7-5F37-7DA6-EB26-4A29604259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2913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7">
            <a:extLst>
              <a:ext uri="{FF2B5EF4-FFF2-40B4-BE49-F238E27FC236}">
                <a16:creationId xmlns:a16="http://schemas.microsoft.com/office/drawing/2014/main" id="{DC948FFE-7CEC-30FC-163C-0C5C277135D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5810250"/>
            <a:ext cx="4005263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081326"/>
            <a:ext cx="4308536" cy="1093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12" name="Marcador de número de diapositiva 8">
            <a:extLst>
              <a:ext uri="{FF2B5EF4-FFF2-40B4-BE49-F238E27FC236}">
                <a16:creationId xmlns:a16="http://schemas.microsoft.com/office/drawing/2014/main" id="{F9D51595-23B5-7440-2AA2-25E3D73DFE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23100" y="777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D365F8A6-C9E3-A145-99DF-0140483B3FF1}" type="slidenum">
              <a:rPr lang="es-ES" altLang="es-ES"/>
              <a:pPr/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344772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7" descr="portada02_doc.png">
            <a:extLst>
              <a:ext uri="{FF2B5EF4-FFF2-40B4-BE49-F238E27FC236}">
                <a16:creationId xmlns:a16="http://schemas.microsoft.com/office/drawing/2014/main" id="{50485ABD-B032-E79E-2F7F-5AC821D437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975" y="519113"/>
            <a:ext cx="4953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 de texto 5">
            <a:extLst>
              <a:ext uri="{FF2B5EF4-FFF2-40B4-BE49-F238E27FC236}">
                <a16:creationId xmlns:a16="http://schemas.microsoft.com/office/drawing/2014/main" id="{00399FF6-4192-A9F4-4CE9-9BE4784AD1FC}"/>
              </a:ext>
            </a:extLst>
          </p:cNvPr>
          <p:cNvSpPr txBox="1"/>
          <p:nvPr userDrawn="1"/>
        </p:nvSpPr>
        <p:spPr>
          <a:xfrm rot="16200000">
            <a:off x="7727950" y="4492625"/>
            <a:ext cx="2171700" cy="6858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/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>
                <a:solidFill>
                  <a:srgbClr val="E0432B"/>
                </a:solidFill>
                <a:latin typeface="Arial Rounded MT Bold"/>
                <a:ea typeface="ＭＳ 明朝"/>
                <a:cs typeface="Times New Roman"/>
              </a:rPr>
              <a:t>ivace.es</a:t>
            </a:r>
            <a:endParaRPr lang="es-ES_tradnl" sz="1200">
              <a:ea typeface="ＭＳ 明朝"/>
              <a:cs typeface="Times New Roman"/>
            </a:endParaRPr>
          </a:p>
        </p:txBody>
      </p:sp>
      <p:pic>
        <p:nvPicPr>
          <p:cNvPr id="5" name="Imagen 7" descr="marcas_02.png">
            <a:extLst>
              <a:ext uri="{FF2B5EF4-FFF2-40B4-BE49-F238E27FC236}">
                <a16:creationId xmlns:a16="http://schemas.microsoft.com/office/drawing/2014/main" id="{125A1FB6-AA0D-DE19-345A-E88FB2B8AA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2913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10" descr="portada_04.png">
            <a:extLst>
              <a:ext uri="{FF2B5EF4-FFF2-40B4-BE49-F238E27FC236}">
                <a16:creationId xmlns:a16="http://schemas.microsoft.com/office/drawing/2014/main" id="{A75F400F-1C6D-F1BB-7621-EBCA692A468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2300" y="3581400"/>
            <a:ext cx="4165600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7">
            <a:extLst>
              <a:ext uri="{FF2B5EF4-FFF2-40B4-BE49-F238E27FC236}">
                <a16:creationId xmlns:a16="http://schemas.microsoft.com/office/drawing/2014/main" id="{46DC9D70-BB0A-25EB-678B-0FE6DCA86D8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3" y="5861050"/>
            <a:ext cx="380841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8" name="Marcador de número de diapositiva 4">
            <a:extLst>
              <a:ext uri="{FF2B5EF4-FFF2-40B4-BE49-F238E27FC236}">
                <a16:creationId xmlns:a16="http://schemas.microsoft.com/office/drawing/2014/main" id="{395DB9AB-2B09-C205-4A3B-B1C2605F86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23100" y="777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C4415D7C-D695-1742-A09B-59A95DA0A74D}" type="slidenum">
              <a:rPr lang="es-ES" altLang="es-ES"/>
              <a:pPr/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81862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 descr="portada02_doc.png">
            <a:extLst>
              <a:ext uri="{FF2B5EF4-FFF2-40B4-BE49-F238E27FC236}">
                <a16:creationId xmlns:a16="http://schemas.microsoft.com/office/drawing/2014/main" id="{B9169F68-E8A2-3DA2-2680-6BDC8B92D0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975" y="519113"/>
            <a:ext cx="4953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 de texto 5">
            <a:extLst>
              <a:ext uri="{FF2B5EF4-FFF2-40B4-BE49-F238E27FC236}">
                <a16:creationId xmlns:a16="http://schemas.microsoft.com/office/drawing/2014/main" id="{8C364AD3-38D5-D525-22B4-4793C44C4A1D}"/>
              </a:ext>
            </a:extLst>
          </p:cNvPr>
          <p:cNvSpPr txBox="1"/>
          <p:nvPr userDrawn="1"/>
        </p:nvSpPr>
        <p:spPr>
          <a:xfrm rot="16200000">
            <a:off x="7727950" y="4492625"/>
            <a:ext cx="2171700" cy="6858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/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>
                <a:solidFill>
                  <a:srgbClr val="E0432B"/>
                </a:solidFill>
                <a:latin typeface="Arial Rounded MT Bold"/>
                <a:ea typeface="ＭＳ 明朝"/>
                <a:cs typeface="Times New Roman"/>
              </a:rPr>
              <a:t>ivace.es</a:t>
            </a:r>
            <a:endParaRPr lang="es-ES_tradnl" sz="1200">
              <a:ea typeface="ＭＳ 明朝"/>
              <a:cs typeface="Times New Roman"/>
            </a:endParaRPr>
          </a:p>
        </p:txBody>
      </p:sp>
      <p:pic>
        <p:nvPicPr>
          <p:cNvPr id="4" name="Imagen 6" descr="portada03_doc.png">
            <a:extLst>
              <a:ext uri="{FF2B5EF4-FFF2-40B4-BE49-F238E27FC236}">
                <a16:creationId xmlns:a16="http://schemas.microsoft.com/office/drawing/2014/main" id="{432F3CF3-6D5A-43F4-58AB-2EE5E68D09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50" y="1779588"/>
            <a:ext cx="3644900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7" descr="marcas_02.png">
            <a:extLst>
              <a:ext uri="{FF2B5EF4-FFF2-40B4-BE49-F238E27FC236}">
                <a16:creationId xmlns:a16="http://schemas.microsoft.com/office/drawing/2014/main" id="{771CC354-5F59-D696-28A0-D8DB13C0FA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5864225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7">
            <a:extLst>
              <a:ext uri="{FF2B5EF4-FFF2-40B4-BE49-F238E27FC236}">
                <a16:creationId xmlns:a16="http://schemas.microsoft.com/office/drawing/2014/main" id="{032D779D-1CA5-481A-DBA1-40EB90133DF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5810250"/>
            <a:ext cx="4005263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Marcador de número de diapositiva 3">
            <a:extLst>
              <a:ext uri="{FF2B5EF4-FFF2-40B4-BE49-F238E27FC236}">
                <a16:creationId xmlns:a16="http://schemas.microsoft.com/office/drawing/2014/main" id="{6B9FC1F3-CD83-E99A-719E-C22C2E35AB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23100" y="777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F5248BA3-F985-3B4F-998E-63EAF95AA3D7}" type="slidenum">
              <a:rPr lang="es-ES" altLang="es-ES"/>
              <a:pPr/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38302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7" descr="portada02_doc.png">
            <a:extLst>
              <a:ext uri="{FF2B5EF4-FFF2-40B4-BE49-F238E27FC236}">
                <a16:creationId xmlns:a16="http://schemas.microsoft.com/office/drawing/2014/main" id="{7CEA89D6-7D3B-9AA9-4627-8A0998F528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975" y="519113"/>
            <a:ext cx="4953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 de texto 5">
            <a:extLst>
              <a:ext uri="{FF2B5EF4-FFF2-40B4-BE49-F238E27FC236}">
                <a16:creationId xmlns:a16="http://schemas.microsoft.com/office/drawing/2014/main" id="{9FC400E2-5258-0A75-DD52-6B95C6ACCF19}"/>
              </a:ext>
            </a:extLst>
          </p:cNvPr>
          <p:cNvSpPr txBox="1"/>
          <p:nvPr userDrawn="1"/>
        </p:nvSpPr>
        <p:spPr>
          <a:xfrm rot="16200000">
            <a:off x="7727950" y="4492625"/>
            <a:ext cx="2171700" cy="6858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/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>
                <a:solidFill>
                  <a:srgbClr val="E0432B"/>
                </a:solidFill>
                <a:latin typeface="Arial Rounded MT Bold"/>
                <a:ea typeface="ＭＳ 明朝"/>
                <a:cs typeface="Times New Roman"/>
              </a:rPr>
              <a:t>ivace.es</a:t>
            </a:r>
            <a:endParaRPr lang="es-ES_tradnl" sz="1200">
              <a:ea typeface="ＭＳ 明朝"/>
              <a:cs typeface="Times New Roman"/>
            </a:endParaRPr>
          </a:p>
        </p:txBody>
      </p:sp>
      <p:pic>
        <p:nvPicPr>
          <p:cNvPr id="7" name="Imagen 10" descr="portada_04.png">
            <a:extLst>
              <a:ext uri="{FF2B5EF4-FFF2-40B4-BE49-F238E27FC236}">
                <a16:creationId xmlns:a16="http://schemas.microsoft.com/office/drawing/2014/main" id="{4DAEA903-9858-A455-C252-7CC892C203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513" y="2849563"/>
            <a:ext cx="4165601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9" descr="marcas_02.png">
            <a:extLst>
              <a:ext uri="{FF2B5EF4-FFF2-40B4-BE49-F238E27FC236}">
                <a16:creationId xmlns:a16="http://schemas.microsoft.com/office/drawing/2014/main" id="{183CA9E8-1D41-A649-7358-1B3AA8BD73A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2913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7">
            <a:extLst>
              <a:ext uri="{FF2B5EF4-FFF2-40B4-BE49-F238E27FC236}">
                <a16:creationId xmlns:a16="http://schemas.microsoft.com/office/drawing/2014/main" id="{38B2D726-4808-B4D1-1910-A9900E26D35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5810250"/>
            <a:ext cx="4005263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54075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201612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10" name="Marcador de número de diapositiva 6">
            <a:extLst>
              <a:ext uri="{FF2B5EF4-FFF2-40B4-BE49-F238E27FC236}">
                <a16:creationId xmlns:a16="http://schemas.microsoft.com/office/drawing/2014/main" id="{971CE77A-4C25-3059-6DFF-3270DF1339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23100" y="777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5413A2D-8DB4-BA4A-A0E7-AFA27C194665}" type="slidenum">
              <a:rPr lang="es-ES" altLang="es-ES"/>
              <a:pPr/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31312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7" descr="portada02_doc.png">
            <a:extLst>
              <a:ext uri="{FF2B5EF4-FFF2-40B4-BE49-F238E27FC236}">
                <a16:creationId xmlns:a16="http://schemas.microsoft.com/office/drawing/2014/main" id="{7DCA8CC5-F7EF-E415-5621-27FCA4CB6D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975" y="519113"/>
            <a:ext cx="4953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 de texto 5">
            <a:extLst>
              <a:ext uri="{FF2B5EF4-FFF2-40B4-BE49-F238E27FC236}">
                <a16:creationId xmlns:a16="http://schemas.microsoft.com/office/drawing/2014/main" id="{F6CFEEEF-7AF0-5D97-B73E-F86ACAE70D6D}"/>
              </a:ext>
            </a:extLst>
          </p:cNvPr>
          <p:cNvSpPr txBox="1"/>
          <p:nvPr userDrawn="1"/>
        </p:nvSpPr>
        <p:spPr>
          <a:xfrm rot="16200000">
            <a:off x="7727950" y="4492625"/>
            <a:ext cx="2171700" cy="6858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/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>
                <a:solidFill>
                  <a:srgbClr val="E0432B"/>
                </a:solidFill>
                <a:latin typeface="Arial Rounded MT Bold"/>
                <a:ea typeface="ＭＳ 明朝"/>
                <a:cs typeface="Times New Roman"/>
              </a:rPr>
              <a:t>ivace.es</a:t>
            </a:r>
            <a:endParaRPr lang="es-ES_tradnl" sz="1200">
              <a:ea typeface="ＭＳ 明朝"/>
              <a:cs typeface="Times New Roman"/>
            </a:endParaRPr>
          </a:p>
        </p:txBody>
      </p:sp>
      <p:pic>
        <p:nvPicPr>
          <p:cNvPr id="7" name="Imagen 8" descr="portada03_doc.png">
            <a:extLst>
              <a:ext uri="{FF2B5EF4-FFF2-40B4-BE49-F238E27FC236}">
                <a16:creationId xmlns:a16="http://schemas.microsoft.com/office/drawing/2014/main" id="{C1FFF6A5-8BF2-7DF7-6FA9-537427B1BE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900" y="-754063"/>
            <a:ext cx="2984500" cy="364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9" descr="marcas_02.png">
            <a:extLst>
              <a:ext uri="{FF2B5EF4-FFF2-40B4-BE49-F238E27FC236}">
                <a16:creationId xmlns:a16="http://schemas.microsoft.com/office/drawing/2014/main" id="{6CBC0199-345A-0FFB-EFD4-69B82EBE57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5864225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7">
            <a:extLst>
              <a:ext uri="{FF2B5EF4-FFF2-40B4-BE49-F238E27FC236}">
                <a16:creationId xmlns:a16="http://schemas.microsoft.com/office/drawing/2014/main" id="{61EBE113-32DC-8C13-75AF-15DED74B454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738" y="5819775"/>
            <a:ext cx="4005262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5655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25655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25655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10" name="Marcador de número de diapositiva 6">
            <a:extLst>
              <a:ext uri="{FF2B5EF4-FFF2-40B4-BE49-F238E27FC236}">
                <a16:creationId xmlns:a16="http://schemas.microsoft.com/office/drawing/2014/main" id="{C81F97DD-BF09-3434-FBCC-6B3731128F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23100" y="777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018BD81B-7C6C-4F41-BDD8-7C39EE13E91B}" type="slidenum">
              <a:rPr lang="es-ES" altLang="es-ES"/>
              <a:pPr/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19363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 descr="portada02_doc.png">
            <a:extLst>
              <a:ext uri="{FF2B5EF4-FFF2-40B4-BE49-F238E27FC236}">
                <a16:creationId xmlns:a16="http://schemas.microsoft.com/office/drawing/2014/main" id="{7E5C5780-F634-DCA3-FF24-DEA0864C8C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975" y="519113"/>
            <a:ext cx="4953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8" descr="marcas_01.png">
            <a:extLst>
              <a:ext uri="{FF2B5EF4-FFF2-40B4-BE49-F238E27FC236}">
                <a16:creationId xmlns:a16="http://schemas.microsoft.com/office/drawing/2014/main" id="{A9BEC096-DF02-E029-959A-D514493D49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13" y="6076950"/>
            <a:ext cx="21717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 de texto 5">
            <a:extLst>
              <a:ext uri="{FF2B5EF4-FFF2-40B4-BE49-F238E27FC236}">
                <a16:creationId xmlns:a16="http://schemas.microsoft.com/office/drawing/2014/main" id="{5B98D83B-7C29-53F0-1E02-096F98735F5E}"/>
              </a:ext>
            </a:extLst>
          </p:cNvPr>
          <p:cNvSpPr txBox="1"/>
          <p:nvPr userDrawn="1"/>
        </p:nvSpPr>
        <p:spPr>
          <a:xfrm rot="16200000">
            <a:off x="7727950" y="4492625"/>
            <a:ext cx="2171700" cy="6858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/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>
                <a:solidFill>
                  <a:srgbClr val="E0432B"/>
                </a:solidFill>
                <a:latin typeface="Arial Rounded MT Bold"/>
                <a:ea typeface="ＭＳ 明朝"/>
                <a:cs typeface="Times New Roman"/>
              </a:rPr>
              <a:t>ivace.es</a:t>
            </a:r>
            <a:endParaRPr lang="es-ES_tradnl" sz="1200">
              <a:ea typeface="ＭＳ 明朝"/>
              <a:cs typeface="Times New Roman"/>
            </a:endParaRPr>
          </a:p>
        </p:txBody>
      </p:sp>
      <p:sp>
        <p:nvSpPr>
          <p:cNvPr id="5" name="Rectángulo 3">
            <a:extLst>
              <a:ext uri="{FF2B5EF4-FFF2-40B4-BE49-F238E27FC236}">
                <a16:creationId xmlns:a16="http://schemas.microsoft.com/office/drawing/2014/main" id="{91A2FDEC-93E8-DE49-99B8-ECE5124C3E01}"/>
              </a:ext>
            </a:extLst>
          </p:cNvPr>
          <p:cNvSpPr/>
          <p:nvPr userDrawn="1"/>
        </p:nvSpPr>
        <p:spPr>
          <a:xfrm>
            <a:off x="0" y="0"/>
            <a:ext cx="9239250" cy="6858000"/>
          </a:xfrm>
          <a:prstGeom prst="rect">
            <a:avLst/>
          </a:prstGeom>
          <a:solidFill>
            <a:srgbClr val="262A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6" name="Imagen 6" descr="simbolo_01.png">
            <a:extLst>
              <a:ext uri="{FF2B5EF4-FFF2-40B4-BE49-F238E27FC236}">
                <a16:creationId xmlns:a16="http://schemas.microsoft.com/office/drawing/2014/main" id="{EAEFAAB4-BDB3-14D9-D3EC-3CDEEB65E9C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0" y="5862638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8" descr="portada02_doc.png">
            <a:extLst>
              <a:ext uri="{FF2B5EF4-FFF2-40B4-BE49-F238E27FC236}">
                <a16:creationId xmlns:a16="http://schemas.microsoft.com/office/drawing/2014/main" id="{0CF98492-63C6-EAE3-1502-72E2D01273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950" y="0"/>
            <a:ext cx="4953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 de texto 5">
            <a:extLst>
              <a:ext uri="{FF2B5EF4-FFF2-40B4-BE49-F238E27FC236}">
                <a16:creationId xmlns:a16="http://schemas.microsoft.com/office/drawing/2014/main" id="{75EC8D39-5E8D-BBA3-12CE-7958901059C2}"/>
              </a:ext>
            </a:extLst>
          </p:cNvPr>
          <p:cNvSpPr txBox="1"/>
          <p:nvPr userDrawn="1"/>
        </p:nvSpPr>
        <p:spPr>
          <a:xfrm rot="16200000">
            <a:off x="-742950" y="1436688"/>
            <a:ext cx="2171700" cy="6858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/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dirty="0" err="1">
                <a:solidFill>
                  <a:srgbClr val="E0432B"/>
                </a:solidFill>
                <a:latin typeface="Arial Rounded MT Bold"/>
                <a:ea typeface="ＭＳ 明朝"/>
                <a:cs typeface="Times New Roman"/>
              </a:rPr>
              <a:t>ivace.es</a:t>
            </a:r>
            <a:endParaRPr lang="es-ES_tradnl" sz="1200" dirty="0">
              <a:ea typeface="ＭＳ 明朝"/>
              <a:cs typeface="Times New Roman"/>
            </a:endParaRPr>
          </a:p>
        </p:txBody>
      </p:sp>
      <p:pic>
        <p:nvPicPr>
          <p:cNvPr id="9" name="Imagen 11" descr="portada03_doc.png">
            <a:extLst>
              <a:ext uri="{FF2B5EF4-FFF2-40B4-BE49-F238E27FC236}">
                <a16:creationId xmlns:a16="http://schemas.microsoft.com/office/drawing/2014/main" id="{DC8B0DED-159A-5C9C-D670-E35C638DA37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55685">
            <a:off x="-242887" y="3779837"/>
            <a:ext cx="2984500" cy="364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928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026DFE04-F72B-7176-AC42-6FDAD75B58E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/>
              <a:t>Clic para editar título</a:t>
            </a:r>
            <a:endParaRPr lang="es-ES" altLang="es-ES"/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id="{EAF622B2-AD69-427F-DA2D-6AC62D2208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/>
              <a:t>Haga clic para modificar el estilo de texto del patrón</a:t>
            </a:r>
          </a:p>
          <a:p>
            <a:pPr lvl="1"/>
            <a:r>
              <a:rPr lang="es-ES_tradnl" altLang="es-ES"/>
              <a:t>Segundo nivel</a:t>
            </a:r>
          </a:p>
          <a:p>
            <a:pPr lvl="2"/>
            <a:r>
              <a:rPr lang="es-ES_tradnl" altLang="es-ES"/>
              <a:t>Tercer nivel</a:t>
            </a:r>
          </a:p>
          <a:p>
            <a:pPr lvl="3"/>
            <a:r>
              <a:rPr lang="es-ES_tradnl" altLang="es-ES"/>
              <a:t>Cuarto nivel</a:t>
            </a:r>
          </a:p>
          <a:p>
            <a:pPr lvl="4"/>
            <a:r>
              <a:rPr lang="es-ES_tradnl" altLang="es-ES"/>
              <a:t>Quinto nivel</a:t>
            </a:r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DF3D26"/>
          </a:solidFill>
          <a:latin typeface="Asap SemiBold"/>
          <a:ea typeface="Asap SemiBold" panose="020F0704030202060203" pitchFamily="34" charset="0"/>
          <a:cs typeface="Asap SemiBold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DF3D26"/>
          </a:solidFill>
          <a:latin typeface="Asap SemiBold" panose="020F0704030202060203" pitchFamily="34" charset="0"/>
          <a:ea typeface="Asap SemiBold" panose="020F0704030202060203" pitchFamily="34" charset="0"/>
          <a:cs typeface="Asap SemiBold" panose="020F0704030202060203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DF3D26"/>
          </a:solidFill>
          <a:latin typeface="Asap SemiBold" panose="020F0704030202060203" pitchFamily="34" charset="0"/>
          <a:ea typeface="Asap SemiBold" panose="020F0704030202060203" pitchFamily="34" charset="0"/>
          <a:cs typeface="Asap SemiBold" panose="020F0704030202060203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DF3D26"/>
          </a:solidFill>
          <a:latin typeface="Asap SemiBold" panose="020F0704030202060203" pitchFamily="34" charset="0"/>
          <a:ea typeface="Asap SemiBold" panose="020F0704030202060203" pitchFamily="34" charset="0"/>
          <a:cs typeface="Asap SemiBold" panose="020F0704030202060203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DF3D26"/>
          </a:solidFill>
          <a:latin typeface="Asap SemiBold" panose="020F0704030202060203" pitchFamily="34" charset="0"/>
          <a:ea typeface="Asap SemiBold" panose="020F0704030202060203" pitchFamily="34" charset="0"/>
          <a:cs typeface="Asap SemiBold" panose="020F0704030202060203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DF3D26"/>
          </a:solidFill>
          <a:latin typeface="Asap SemiBold" panose="020F0704030202060203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DF3D26"/>
          </a:solidFill>
          <a:latin typeface="Asap SemiBold" panose="020F0704030202060203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DF3D26"/>
          </a:solidFill>
          <a:latin typeface="Asap SemiBold" panose="020F0704030202060203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DF3D26"/>
          </a:solidFill>
          <a:latin typeface="Asap SemiBold" panose="020F0704030202060203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262A37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262A37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262A37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262A37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262A37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>
            <a:extLst>
              <a:ext uri="{FF2B5EF4-FFF2-40B4-BE49-F238E27FC236}">
                <a16:creationId xmlns:a16="http://schemas.microsoft.com/office/drawing/2014/main" id="{ABB9E3E5-FD7E-0616-C4D6-367A8864D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438" y="0"/>
            <a:ext cx="4410075" cy="2852738"/>
          </a:xfrm>
        </p:spPr>
        <p:txBody>
          <a:bodyPr anchor="ctr"/>
          <a:lstStyle/>
          <a:p>
            <a:pPr eaLnBrk="1" hangingPunct="1"/>
            <a:r>
              <a:rPr lang="es-ES_tradnl" altLang="es-ES" sz="4400" b="0" cap="none">
                <a:solidFill>
                  <a:schemeClr val="bg1"/>
                </a:solidFill>
                <a:latin typeface="Asap" pitchFamily="34" charset="0"/>
                <a:cs typeface="Asap SemiBold" pitchFamily="34" charset="0"/>
              </a:rPr>
              <a:t>Para </a:t>
            </a:r>
            <a:br>
              <a:rPr lang="es-ES_tradnl" altLang="es-ES" sz="4400" b="0" cap="none">
                <a:solidFill>
                  <a:schemeClr val="bg1"/>
                </a:solidFill>
                <a:latin typeface="Asap" pitchFamily="34" charset="0"/>
                <a:cs typeface="Asap SemiBold" pitchFamily="34" charset="0"/>
              </a:rPr>
            </a:br>
            <a:r>
              <a:rPr lang="es-ES_tradnl" altLang="es-ES" sz="4400" b="0" cap="none">
                <a:solidFill>
                  <a:schemeClr val="bg1"/>
                </a:solidFill>
                <a:latin typeface="Asap" pitchFamily="34" charset="0"/>
                <a:cs typeface="Asap SemiBold" pitchFamily="34" charset="0"/>
              </a:rPr>
              <a:t>crecer en un </a:t>
            </a:r>
            <a:br>
              <a:rPr lang="es-ES_tradnl" altLang="es-ES" sz="4400" b="0" cap="none">
                <a:solidFill>
                  <a:schemeClr val="bg1"/>
                </a:solidFill>
                <a:latin typeface="Asap" pitchFamily="34" charset="0"/>
                <a:cs typeface="Asap SemiBold" pitchFamily="34" charset="0"/>
              </a:rPr>
            </a:br>
            <a:r>
              <a:rPr lang="es-ES_tradnl" altLang="es-ES" sz="4400" b="0" cap="none">
                <a:solidFill>
                  <a:schemeClr val="bg1"/>
                </a:solidFill>
                <a:latin typeface="Asap" pitchFamily="34" charset="0"/>
                <a:cs typeface="Asap SemiBold" pitchFamily="34" charset="0"/>
              </a:rPr>
              <a:t>mundo global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8045B46-5080-ED49-70F5-1D9BB4013123}"/>
              </a:ext>
            </a:extLst>
          </p:cNvPr>
          <p:cNvSpPr txBox="1"/>
          <p:nvPr/>
        </p:nvSpPr>
        <p:spPr>
          <a:xfrm>
            <a:off x="1631950" y="3641725"/>
            <a:ext cx="6148388" cy="1230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dirty="0">
                <a:latin typeface="Asap" panose="020F0504030202060203" pitchFamily="34" charset="0"/>
              </a:rPr>
              <a:t> </a:t>
            </a:r>
          </a:p>
          <a:p>
            <a:pPr algn="ctr">
              <a:defRPr/>
            </a:pPr>
            <a:r>
              <a:rPr lang="es-ES" dirty="0">
                <a:latin typeface="Asap" panose="020F0504030202060203" pitchFamily="34" charset="0"/>
              </a:rPr>
              <a:t> </a:t>
            </a:r>
            <a:r>
              <a:rPr lang="es-ES" sz="2800" i="1" dirty="0">
                <a:solidFill>
                  <a:schemeClr val="accent5"/>
                </a:solidFill>
                <a:latin typeface="Asap" panose="020F0504030202060203" pitchFamily="34" charset="0"/>
              </a:rPr>
              <a:t>WEBMINARIO</a:t>
            </a:r>
          </a:p>
          <a:p>
            <a:pPr algn="ctr">
              <a:defRPr/>
            </a:pPr>
            <a:r>
              <a:rPr lang="es-ES" sz="2800" b="1" dirty="0">
                <a:solidFill>
                  <a:schemeClr val="accent5"/>
                </a:solidFill>
                <a:latin typeface="Asap" panose="020F0504030202060203" pitchFamily="34" charset="0"/>
              </a:rPr>
              <a:t> CANADÁ</a:t>
            </a:r>
            <a:endParaRPr lang="es-ES" dirty="0">
              <a:latin typeface="Asap" panose="020F0504030202060203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EED99B0-1A5D-52DC-C4AA-550ED47002E9}"/>
              </a:ext>
            </a:extLst>
          </p:cNvPr>
          <p:cNvSpPr txBox="1"/>
          <p:nvPr/>
        </p:nvSpPr>
        <p:spPr>
          <a:xfrm>
            <a:off x="3913188" y="5362575"/>
            <a:ext cx="1371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Mayo 2022</a:t>
            </a:r>
          </a:p>
        </p:txBody>
      </p:sp>
      <p:pic>
        <p:nvPicPr>
          <p:cNvPr id="12293" name="Imagen 3">
            <a:extLst>
              <a:ext uri="{FF2B5EF4-FFF2-40B4-BE49-F238E27FC236}">
                <a16:creationId xmlns:a16="http://schemas.microsoft.com/office/drawing/2014/main" id="{31898579-C7EA-E990-4AFF-BD7893C60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88" y="312738"/>
            <a:ext cx="3495675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6024FC73-5BF5-E8F3-C5C2-97B02473C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8731" y="1471613"/>
            <a:ext cx="6586537" cy="4174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s-ES" altLang="en-US" sz="2400" b="1" i="1" u="sng" dirty="0">
                <a:latin typeface="Verdana" panose="020B0604030504040204" pitchFamily="34" charset="0"/>
              </a:rPr>
              <a:t>Tendencias y Oportunidades para la nueva década</a:t>
            </a:r>
          </a:p>
          <a:p>
            <a:pPr eaLnBrk="1" hangingPunct="1">
              <a:buFontTx/>
              <a:buNone/>
            </a:pPr>
            <a:endParaRPr lang="es-ES" altLang="en-US" sz="1800" b="1" i="1" u="sng" dirty="0">
              <a:latin typeface="Verdana" panose="020B0604030504040204" pitchFamily="34" charset="0"/>
            </a:endParaRPr>
          </a:p>
          <a:p>
            <a:pPr eaLnBrk="1" hangingPunct="1">
              <a:buFont typeface="Times New Roman" panose="02020603050405020304" pitchFamily="18" charset="0"/>
              <a:buAutoNum type="arabicPeriod"/>
            </a:pPr>
            <a:r>
              <a:rPr lang="es-ES" altLang="en-US" sz="2000" dirty="0">
                <a:latin typeface="Verdana" panose="020B0604030504040204" pitchFamily="34" charset="0"/>
              </a:rPr>
              <a:t>La revolución de las proteínas vegetales</a:t>
            </a:r>
          </a:p>
          <a:p>
            <a:pPr eaLnBrk="1" hangingPunct="1">
              <a:buFont typeface="Times New Roman" panose="02020603050405020304" pitchFamily="18" charset="0"/>
              <a:buAutoNum type="arabicPeriod"/>
            </a:pPr>
            <a:r>
              <a:rPr lang="es-ES" altLang="en-US" sz="2000" dirty="0">
                <a:latin typeface="Verdana" panose="020B0604030504040204" pitchFamily="34" charset="0"/>
              </a:rPr>
              <a:t>La revolución de los lácteos veganos</a:t>
            </a:r>
          </a:p>
          <a:p>
            <a:pPr eaLnBrk="1" hangingPunct="1">
              <a:buFont typeface="Times New Roman" panose="02020603050405020304" pitchFamily="18" charset="0"/>
              <a:buAutoNum type="arabicPeriod"/>
            </a:pPr>
            <a:r>
              <a:rPr lang="es-ES" altLang="en-US" sz="2000" dirty="0">
                <a:latin typeface="Verdana" panose="020B0604030504040204" pitchFamily="34" charset="0"/>
              </a:rPr>
              <a:t>Leche de avena 2.0</a:t>
            </a:r>
          </a:p>
          <a:p>
            <a:pPr eaLnBrk="1" hangingPunct="1">
              <a:buFont typeface="Times New Roman" panose="02020603050405020304" pitchFamily="18" charset="0"/>
              <a:buAutoNum type="arabicPeriod"/>
            </a:pPr>
            <a:r>
              <a:rPr lang="es-ES" altLang="en-US" sz="2000" dirty="0">
                <a:latin typeface="Verdana" panose="020B0604030504040204" pitchFamily="34" charset="0"/>
              </a:rPr>
              <a:t>Tiempo de ocio? cannabis</a:t>
            </a:r>
          </a:p>
          <a:p>
            <a:pPr eaLnBrk="1" hangingPunct="1">
              <a:buFont typeface="Times New Roman" panose="02020603050405020304" pitchFamily="18" charset="0"/>
              <a:buAutoNum type="arabicPeriod"/>
            </a:pPr>
            <a:r>
              <a:rPr lang="es-ES" altLang="en-US" sz="2000" dirty="0">
                <a:latin typeface="Verdana" panose="020B0604030504040204" pitchFamily="34" charset="0"/>
              </a:rPr>
              <a:t>La hora de los “</a:t>
            </a:r>
            <a:r>
              <a:rPr lang="es-ES" altLang="ja-JP" sz="2000" dirty="0" err="1">
                <a:latin typeface="Verdana" panose="020B0604030504040204" pitchFamily="34" charset="0"/>
              </a:rPr>
              <a:t>mocktails</a:t>
            </a:r>
            <a:r>
              <a:rPr lang="es-ES" altLang="en-US" sz="2000" dirty="0">
                <a:latin typeface="Verdana" panose="020B0604030504040204" pitchFamily="34" charset="0"/>
              </a:rPr>
              <a:t>”</a:t>
            </a:r>
            <a:endParaRPr lang="es-ES" altLang="ja-JP" sz="2000" dirty="0">
              <a:latin typeface="Verdana" panose="020B0604030504040204" pitchFamily="34" charset="0"/>
            </a:endParaRPr>
          </a:p>
          <a:p>
            <a:pPr eaLnBrk="1" hangingPunct="1">
              <a:buFont typeface="Times New Roman" panose="02020603050405020304" pitchFamily="18" charset="0"/>
              <a:buAutoNum type="arabicPeriod"/>
            </a:pPr>
            <a:r>
              <a:rPr lang="es-ES" altLang="en-US" sz="2000" dirty="0">
                <a:latin typeface="Verdana" panose="020B0604030504040204" pitchFamily="34" charset="0"/>
              </a:rPr>
              <a:t>La era de los alimentos funcionales</a:t>
            </a:r>
          </a:p>
          <a:p>
            <a:pPr eaLnBrk="1" hangingPunct="1">
              <a:buFont typeface="Times New Roman" panose="02020603050405020304" pitchFamily="18" charset="0"/>
              <a:buAutoNum type="arabicPeriod"/>
            </a:pPr>
            <a:r>
              <a:rPr lang="es-ES" altLang="en-US" sz="2000" dirty="0">
                <a:latin typeface="Verdana" panose="020B0604030504040204" pitchFamily="34" charset="0"/>
              </a:rPr>
              <a:t>Enfoque en el desperdicio de alimentos</a:t>
            </a:r>
          </a:p>
          <a:p>
            <a:pPr eaLnBrk="1" hangingPunct="1">
              <a:buFont typeface="Times New Roman" panose="02020603050405020304" pitchFamily="18" charset="0"/>
              <a:buAutoNum type="arabicPeriod"/>
            </a:pPr>
            <a:r>
              <a:rPr lang="es-ES" altLang="en-US" sz="2000" dirty="0">
                <a:latin typeface="Verdana" panose="020B0604030504040204" pitchFamily="34" charset="0"/>
              </a:rPr>
              <a:t>Adiós a los empaques desechables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B1E334EF-B47B-9404-1246-B02BF7324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480378"/>
            <a:ext cx="7703820" cy="571182"/>
          </a:xfrm>
        </p:spPr>
        <p:txBody>
          <a:bodyPr/>
          <a:lstStyle/>
          <a:p>
            <a:r>
              <a:rPr lang="es-ES" altLang="es-ES" sz="3600" dirty="0">
                <a:latin typeface="Asap SemiBold" pitchFamily="34" charset="0"/>
                <a:cs typeface="Asap SemiBold" pitchFamily="34" charset="0"/>
              </a:rPr>
              <a:t>El Mercado de Alimentos y Bebidas</a:t>
            </a:r>
          </a:p>
        </p:txBody>
      </p:sp>
    </p:spTree>
    <p:extLst>
      <p:ext uri="{BB962C8B-B14F-4D97-AF65-F5344CB8AC3E}">
        <p14:creationId xmlns:p14="http://schemas.microsoft.com/office/powerpoint/2010/main" val="2947810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0FC19A92-17C1-B618-4E0F-A918D5D51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328896"/>
            <a:ext cx="7772400" cy="420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262A37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262A3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262A3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262A3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262A3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s-MX" altLang="en-US" sz="1500" b="1" dirty="0">
                <a:latin typeface="Verdana" panose="020B0604030504040204" pitchFamily="34" charset="0"/>
                <a:ea typeface="ＭＳ Ｐゴシック" panose="020B0600070205080204" pitchFamily="34" charset="-128"/>
              </a:rPr>
              <a:t>Incremento de Comercio Electrónico: </a:t>
            </a:r>
            <a:r>
              <a:rPr lang="es-MX" altLang="en-US" sz="1500" dirty="0">
                <a:latin typeface="Verdana" panose="020B0604030504040204" pitchFamily="34" charset="0"/>
                <a:ea typeface="ＭＳ Ｐゴシック" panose="020B0600070205080204" pitchFamily="34" charset="-128"/>
              </a:rPr>
              <a:t>para disminuir contacto directo e idas de compras innecesarias.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n-US" sz="1500" b="1" dirty="0">
                <a:latin typeface="Verdana" panose="020B0604030504040204" pitchFamily="34" charset="0"/>
                <a:ea typeface="ＭＳ Ｐゴシック" panose="020B0600070205080204" pitchFamily="34" charset="-128"/>
              </a:rPr>
              <a:t>Integración Vertical: </a:t>
            </a:r>
            <a:r>
              <a:rPr lang="es-MX" altLang="en-US" sz="1500" dirty="0">
                <a:latin typeface="Verdana" panose="020B0604030504040204" pitchFamily="34" charset="0"/>
                <a:ea typeface="ＭＳ Ｐゴシック" panose="020B0600070205080204" pitchFamily="34" charset="-128"/>
              </a:rPr>
              <a:t>a consecuencia de la compresión de los canales de distribución. 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n-US" sz="1500" b="1" dirty="0">
                <a:latin typeface="Verdana" panose="020B0604030504040204" pitchFamily="34" charset="0"/>
                <a:ea typeface="ＭＳ Ｐゴシック" panose="020B0600070205080204" pitchFamily="34" charset="-128"/>
              </a:rPr>
              <a:t>Procedimientos de Seguridad Alimentaria: </a:t>
            </a:r>
            <a:r>
              <a:rPr lang="es-MX" altLang="en-US" sz="1500" dirty="0">
                <a:latin typeface="Verdana" panose="020B0604030504040204" pitchFamily="34" charset="0"/>
                <a:ea typeface="ＭＳ Ｐゴシック" panose="020B0600070205080204" pitchFamily="34" charset="-128"/>
              </a:rPr>
              <a:t>antes eran opcionales para muchas industrias. 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n-US" sz="1500" b="1" dirty="0">
                <a:latin typeface="Verdana" panose="020B0604030504040204" pitchFamily="34" charset="0"/>
                <a:ea typeface="ＭＳ Ｐゴシック" panose="020B0600070205080204" pitchFamily="34" charset="-128"/>
              </a:rPr>
              <a:t>Procedimientos Aduanales: </a:t>
            </a:r>
            <a:r>
              <a:rPr lang="es-MX" altLang="en-US" sz="1500" dirty="0">
                <a:latin typeface="Verdana" panose="020B0604030504040204" pitchFamily="34" charset="0"/>
                <a:ea typeface="ＭＳ Ｐゴシック" panose="020B0600070205080204" pitchFamily="34" charset="-128"/>
              </a:rPr>
              <a:t>hay que prepararse para cambios significativos, requerimientos de rastreabilidad, certificaciones de innocuidad, etc. 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n-US" sz="1500" b="1" dirty="0">
                <a:latin typeface="Verdana" panose="020B0604030504040204" pitchFamily="34" charset="0"/>
                <a:ea typeface="ＭＳ Ｐゴシック" panose="020B0600070205080204" pitchFamily="34" charset="-128"/>
              </a:rPr>
              <a:t>Esquemas de promoción: </a:t>
            </a:r>
            <a:r>
              <a:rPr lang="es-MX" altLang="en-US" sz="1500" dirty="0">
                <a:latin typeface="Verdana" panose="020B0604030504040204" pitchFamily="34" charset="0"/>
                <a:ea typeface="ＭＳ Ｐゴシック" panose="020B0600070205080204" pitchFamily="34" charset="-128"/>
              </a:rPr>
              <a:t>Expos, Convenciones, Misiones Comerciales, Agendas de Negocios. 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n-US" sz="1500" b="1" dirty="0">
                <a:latin typeface="Verdana" panose="020B0604030504040204" pitchFamily="34" charset="0"/>
                <a:ea typeface="ＭＳ Ｐゴシック" panose="020B0600070205080204" pitchFamily="34" charset="-128"/>
              </a:rPr>
              <a:t>Herramientas de promoción: </a:t>
            </a:r>
            <a:r>
              <a:rPr lang="es-MX" altLang="en-US" sz="1500" dirty="0">
                <a:latin typeface="Verdana" panose="020B0604030504040204" pitchFamily="34" charset="0"/>
                <a:ea typeface="ＭＳ Ｐゴシック" panose="020B0600070205080204" pitchFamily="34" charset="-128"/>
              </a:rPr>
              <a:t>material promocional, perfiles corporativos, muestras. 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n-US" sz="1500" b="1" dirty="0">
                <a:latin typeface="Verdana" panose="020B0604030504040204" pitchFamily="34" charset="0"/>
                <a:ea typeface="ＭＳ Ｐゴシック" panose="020B0600070205080204" pitchFamily="34" charset="-128"/>
              </a:rPr>
              <a:t>Analisis de Mercados: </a:t>
            </a:r>
            <a:r>
              <a:rPr lang="es-MX" altLang="en-US" sz="1500" dirty="0">
                <a:latin typeface="Verdana" panose="020B0604030504040204" pitchFamily="34" charset="0"/>
                <a:ea typeface="ＭＳ Ｐゴシック" panose="020B0600070205080204" pitchFamily="34" charset="-128"/>
              </a:rPr>
              <a:t>estrategias de diversificación, reconfiguración de canales, reevaluación de mercados prioritarios.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n-US" sz="1500" b="1" dirty="0">
                <a:latin typeface="Verdana" panose="020B0604030504040204" pitchFamily="34" charset="0"/>
                <a:ea typeface="ＭＳ Ｐゴシック" panose="020B0600070205080204" pitchFamily="34" charset="-128"/>
              </a:rPr>
              <a:t>Nuevas Oportunidades de Mercado: </a:t>
            </a:r>
            <a:r>
              <a:rPr lang="es-MX" altLang="en-US" sz="1500" dirty="0">
                <a:latin typeface="Verdana" panose="020B0604030504040204" pitchFamily="34" charset="0"/>
                <a:ea typeface="ＭＳ Ｐゴシック" panose="020B0600070205080204" pitchFamily="34" charset="-128"/>
              </a:rPr>
              <a:t>Artículos de higiene y limpieza, productos para la salud, artículos para hacer ejercicio, artículos para el hogar, alimentos no perecederos. 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8930EF-6D51-9F93-005E-C5F35C0A0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377190"/>
            <a:ext cx="7703820" cy="783272"/>
          </a:xfrm>
        </p:spPr>
        <p:txBody>
          <a:bodyPr/>
          <a:lstStyle/>
          <a:p>
            <a:r>
              <a:rPr lang="es-ES" altLang="es-ES" sz="2600" dirty="0">
                <a:latin typeface="Asap SemiBold" pitchFamily="34" charset="0"/>
                <a:cs typeface="Asap SemiBold" pitchFamily="34" charset="0"/>
              </a:rPr>
              <a:t>Puntos Importantes para Hacer Negocios en Canadá</a:t>
            </a:r>
            <a:br>
              <a:rPr lang="es-ES" altLang="es-ES" sz="2600" dirty="0">
                <a:latin typeface="Asap SemiBold" pitchFamily="34" charset="0"/>
                <a:cs typeface="Asap SemiBold" pitchFamily="34" charset="0"/>
              </a:rPr>
            </a:br>
            <a:r>
              <a:rPr lang="es-ES" altLang="es-ES" sz="2600" dirty="0">
                <a:latin typeface="Asap SemiBold" pitchFamily="34" charset="0"/>
                <a:cs typeface="Asap SemiBold" pitchFamily="34" charset="0"/>
              </a:rPr>
              <a:t>Impacto COVID-19: El Nuevo “Normal”</a:t>
            </a:r>
          </a:p>
        </p:txBody>
      </p:sp>
    </p:spTree>
    <p:extLst>
      <p:ext uri="{BB962C8B-B14F-4D97-AF65-F5344CB8AC3E}">
        <p14:creationId xmlns:p14="http://schemas.microsoft.com/office/powerpoint/2010/main" val="2942841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n 14" descr="9.png">
            <a:extLst>
              <a:ext uri="{FF2B5EF4-FFF2-40B4-BE49-F238E27FC236}">
                <a16:creationId xmlns:a16="http://schemas.microsoft.com/office/drawing/2014/main" id="{A0E81224-2DBE-90B8-49F3-C40A961D5A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5" y="1516063"/>
            <a:ext cx="621665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>
            <a:extLst>
              <a:ext uri="{FF2B5EF4-FFF2-40B4-BE49-F238E27FC236}">
                <a16:creationId xmlns:a16="http://schemas.microsoft.com/office/drawing/2014/main" id="{06EA22A0-9FEA-CA26-66FC-5D4A0FCE3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1463"/>
            <a:ext cx="8229600" cy="1143000"/>
          </a:xfrm>
        </p:spPr>
        <p:txBody>
          <a:bodyPr/>
          <a:lstStyle/>
          <a:p>
            <a:r>
              <a:rPr lang="es-ES_tradnl" altLang="es-ES">
                <a:latin typeface="Asap" pitchFamily="34" charset="0"/>
                <a:cs typeface="Asap SemiBold" pitchFamily="34" charset="0"/>
              </a:rPr>
              <a:t>Índice</a:t>
            </a:r>
            <a:endParaRPr lang="es-ES" altLang="es-ES">
              <a:latin typeface="Asap" pitchFamily="34" charset="0"/>
              <a:cs typeface="Asap SemiBold" pitchFamily="34" charset="0"/>
            </a:endParaRPr>
          </a:p>
        </p:txBody>
      </p:sp>
      <p:sp>
        <p:nvSpPr>
          <p:cNvPr id="13315" name="Rectángulo 1">
            <a:extLst>
              <a:ext uri="{FF2B5EF4-FFF2-40B4-BE49-F238E27FC236}">
                <a16:creationId xmlns:a16="http://schemas.microsoft.com/office/drawing/2014/main" id="{3EC39421-ED7A-56E1-CD89-4A948C3FD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875" y="1517707"/>
            <a:ext cx="7588250" cy="382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262A3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262A3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262A3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262A3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262A37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262A37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262A37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262A37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262A37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 typeface="Arial Black" panose="020B0604020202020204" pitchFamily="34" charset="0"/>
              <a:buAutoNum type="arabicPeriod"/>
            </a:pPr>
            <a:r>
              <a:rPr lang="es-ES" altLang="es-ES" sz="2000" dirty="0">
                <a:solidFill>
                  <a:schemeClr val="tx1"/>
                </a:solidFill>
                <a:latin typeface="Asap" pitchFamily="34" charset="0"/>
              </a:rPr>
              <a:t>PRESENTACIÓN DEL MERCADO CANADIENSE</a:t>
            </a:r>
          </a:p>
          <a:p>
            <a:pPr>
              <a:lnSpc>
                <a:spcPct val="200000"/>
              </a:lnSpc>
              <a:spcBef>
                <a:spcPct val="0"/>
              </a:spcBef>
              <a:buFont typeface="Arial Black" panose="020B0604020202020204" pitchFamily="34" charset="0"/>
              <a:buAutoNum type="arabicPeriod"/>
            </a:pPr>
            <a:r>
              <a:rPr lang="es-ES" altLang="es-ES" sz="2000" dirty="0">
                <a:solidFill>
                  <a:schemeClr val="tx1"/>
                </a:solidFill>
                <a:latin typeface="Asap" pitchFamily="34" charset="0"/>
              </a:rPr>
              <a:t>EL MERCADO DE ALIMENTOS Y BEBIDAS EN CANADÁ</a:t>
            </a:r>
          </a:p>
          <a:p>
            <a:pPr marL="857250" lvl="1" indent="-400050">
              <a:lnSpc>
                <a:spcPct val="200000"/>
              </a:lnSpc>
              <a:spcBef>
                <a:spcPct val="0"/>
              </a:spcBef>
              <a:buFont typeface="+mj-lt"/>
              <a:buAutoNum type="romanUcPeriod"/>
            </a:pPr>
            <a:r>
              <a:rPr lang="es-ES" altLang="es-ES" sz="1600" dirty="0">
                <a:solidFill>
                  <a:schemeClr val="tx1"/>
                </a:solidFill>
                <a:latin typeface="Asap" pitchFamily="34" charset="0"/>
              </a:rPr>
              <a:t>FACTORES QUE DETERMINAN EL CONSUMO</a:t>
            </a:r>
          </a:p>
          <a:p>
            <a:pPr marL="857250" lvl="1" indent="-400050">
              <a:lnSpc>
                <a:spcPct val="200000"/>
              </a:lnSpc>
              <a:spcBef>
                <a:spcPct val="0"/>
              </a:spcBef>
              <a:buFont typeface="+mj-lt"/>
              <a:buAutoNum type="romanUcPeriod"/>
            </a:pPr>
            <a:r>
              <a:rPr lang="es-ES" altLang="es-ES" sz="1600" dirty="0">
                <a:solidFill>
                  <a:schemeClr val="tx1"/>
                </a:solidFill>
                <a:latin typeface="Asap" pitchFamily="34" charset="0"/>
              </a:rPr>
              <a:t>HABITOS DE COMPRA</a:t>
            </a:r>
          </a:p>
          <a:p>
            <a:pPr marL="857250" lvl="1" indent="-400050">
              <a:lnSpc>
                <a:spcPct val="200000"/>
              </a:lnSpc>
              <a:spcBef>
                <a:spcPct val="0"/>
              </a:spcBef>
              <a:buFont typeface="+mj-lt"/>
              <a:buAutoNum type="romanUcPeriod"/>
            </a:pPr>
            <a:r>
              <a:rPr lang="es-ES" altLang="es-ES" sz="1600" dirty="0">
                <a:solidFill>
                  <a:schemeClr val="tx1"/>
                </a:solidFill>
                <a:latin typeface="Asap" pitchFamily="34" charset="0"/>
              </a:rPr>
              <a:t>EL MERCADO DE PRODUCTOS ECOLOGICOS</a:t>
            </a:r>
          </a:p>
          <a:p>
            <a:pPr marL="857250" lvl="1" indent="-400050">
              <a:lnSpc>
                <a:spcPct val="200000"/>
              </a:lnSpc>
              <a:spcBef>
                <a:spcPct val="0"/>
              </a:spcBef>
              <a:buFont typeface="+mj-lt"/>
              <a:buAutoNum type="romanUcPeriod"/>
            </a:pPr>
            <a:r>
              <a:rPr lang="es-ES" altLang="es-ES" sz="1600" dirty="0">
                <a:solidFill>
                  <a:schemeClr val="tx1"/>
                </a:solidFill>
                <a:latin typeface="Asap" pitchFamily="34" charset="0"/>
              </a:rPr>
              <a:t>TENDENCIAS Y OPORTUNIDADES</a:t>
            </a:r>
          </a:p>
          <a:p>
            <a:pPr>
              <a:lnSpc>
                <a:spcPct val="200000"/>
              </a:lnSpc>
              <a:spcBef>
                <a:spcPct val="0"/>
              </a:spcBef>
              <a:buFont typeface="Arial Black" panose="020B0604020202020204" pitchFamily="34" charset="0"/>
              <a:buAutoNum type="arabicPeriod"/>
            </a:pPr>
            <a:r>
              <a:rPr lang="es-ES" altLang="es-ES" sz="2000" dirty="0">
                <a:solidFill>
                  <a:schemeClr val="tx1"/>
                </a:solidFill>
                <a:latin typeface="Asap" pitchFamily="34" charset="0"/>
              </a:rPr>
              <a:t>IMPACTO COVID 19 – EL NUEVO NORMAL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nderas">
            <a:extLst>
              <a:ext uri="{FF2B5EF4-FFF2-40B4-BE49-F238E27FC236}">
                <a16:creationId xmlns:a16="http://schemas.microsoft.com/office/drawing/2014/main" id="{766E9786-CAE8-5709-8FFF-3C0A7048F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1898650"/>
            <a:ext cx="8174037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apa_Canada_2020.png">
            <a:extLst>
              <a:ext uri="{FF2B5EF4-FFF2-40B4-BE49-F238E27FC236}">
                <a16:creationId xmlns:a16="http://schemas.microsoft.com/office/drawing/2014/main" id="{53C6B396-C0FA-41D2-DAEE-B2F406EEA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46" y="188913"/>
            <a:ext cx="7846384" cy="535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2829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>
            <a:extLst>
              <a:ext uri="{FF2B5EF4-FFF2-40B4-BE49-F238E27FC236}">
                <a16:creationId xmlns:a16="http://schemas.microsoft.com/office/drawing/2014/main" id="{04ABF097-33AD-028B-8D68-650CF8622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sz="4000" dirty="0">
                <a:latin typeface="Asap SemiBold" pitchFamily="34" charset="0"/>
                <a:cs typeface="Asap SemiBold" pitchFamily="34" charset="0"/>
              </a:rPr>
              <a:t>Toronto, el centro comercial y financiero de Canadá </a:t>
            </a:r>
          </a:p>
        </p:txBody>
      </p:sp>
      <p:pic>
        <p:nvPicPr>
          <p:cNvPr id="4" name="Picture 7" descr="Mapa_Circulos_Toronto">
            <a:extLst>
              <a:ext uri="{FF2B5EF4-FFF2-40B4-BE49-F238E27FC236}">
                <a16:creationId xmlns:a16="http://schemas.microsoft.com/office/drawing/2014/main" id="{05B18F7D-83D2-1196-0A90-B4905EA47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519" y="1458912"/>
            <a:ext cx="5543551" cy="456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8599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>
            <a:extLst>
              <a:ext uri="{FF2B5EF4-FFF2-40B4-BE49-F238E27FC236}">
                <a16:creationId xmlns:a16="http://schemas.microsoft.com/office/drawing/2014/main" id="{04ABF097-33AD-028B-8D68-650CF8622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" y="484189"/>
            <a:ext cx="7632700" cy="658831"/>
          </a:xfrm>
        </p:spPr>
        <p:txBody>
          <a:bodyPr/>
          <a:lstStyle/>
          <a:p>
            <a:r>
              <a:rPr lang="es-ES" altLang="es-ES" sz="3600" dirty="0">
                <a:latin typeface="Asap SemiBold" pitchFamily="34" charset="0"/>
                <a:cs typeface="Asap SemiBold" pitchFamily="34" charset="0"/>
              </a:rPr>
              <a:t>Importaciones de Canadá Vs. Ontario</a:t>
            </a:r>
          </a:p>
        </p:txBody>
      </p:sp>
      <p:pic>
        <p:nvPicPr>
          <p:cNvPr id="4" name="Picture 1" descr="Grafico Pay.jpg">
            <a:extLst>
              <a:ext uri="{FF2B5EF4-FFF2-40B4-BE49-F238E27FC236}">
                <a16:creationId xmlns:a16="http://schemas.microsoft.com/office/drawing/2014/main" id="{0D7F6FDA-D2D6-C8B1-166E-47C5823DF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20" y="1847850"/>
            <a:ext cx="6563995" cy="4076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A6F7B090-A3C2-68C4-ADC0-EA3F65660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365" y="3359150"/>
            <a:ext cx="1439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Verdana" panose="020B0604030504040204" pitchFamily="34" charset="0"/>
              </a:rPr>
              <a:t>60.7%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2A315E8B-EBE4-100E-96C6-F9DDF274B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2052" y="3214688"/>
            <a:ext cx="1439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Verdana" panose="020B0604030504040204" pitchFamily="34" charset="0"/>
              </a:rPr>
              <a:t>39.3%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DEFF6A19-EFC9-2300-6F0A-BDBFFE201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" y="1558925"/>
            <a:ext cx="7632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1800" dirty="0">
                <a:latin typeface="Verdana" panose="020B0604030504040204" pitchFamily="34" charset="0"/>
              </a:rPr>
              <a:t>Total Importaciones de Canadá 2021: €489.740 Millones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C5061CC1-95DB-728E-BB83-A59726B54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5702" y="5740381"/>
            <a:ext cx="7632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1800" dirty="0">
                <a:latin typeface="Verdana" panose="020B0604030504040204" pitchFamily="34" charset="0"/>
              </a:rPr>
              <a:t>Total Importaciones de Ontario 2021: €297.206 Millones</a:t>
            </a:r>
          </a:p>
        </p:txBody>
      </p:sp>
    </p:spTree>
    <p:extLst>
      <p:ext uri="{BB962C8B-B14F-4D97-AF65-F5344CB8AC3E}">
        <p14:creationId xmlns:p14="http://schemas.microsoft.com/office/powerpoint/2010/main" val="2511865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>
            <a:extLst>
              <a:ext uri="{FF2B5EF4-FFF2-40B4-BE49-F238E27FC236}">
                <a16:creationId xmlns:a16="http://schemas.microsoft.com/office/drawing/2014/main" id="{04ABF097-33AD-028B-8D68-650CF8622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480378"/>
            <a:ext cx="7703820" cy="571182"/>
          </a:xfrm>
        </p:spPr>
        <p:txBody>
          <a:bodyPr/>
          <a:lstStyle/>
          <a:p>
            <a:r>
              <a:rPr lang="es-ES" altLang="es-ES" sz="3600" dirty="0">
                <a:latin typeface="Asap SemiBold" pitchFamily="34" charset="0"/>
                <a:cs typeface="Asap SemiBold" pitchFamily="34" charset="0"/>
              </a:rPr>
              <a:t>El Mercado de Alimentos y Bebidas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1DBCB6-3DC5-C1D3-6CAD-CA1EEF150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" y="1476375"/>
            <a:ext cx="822960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857250" indent="-4000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s-ES" altLang="en-US" sz="1400" b="1" i="1" u="sng" dirty="0">
                <a:latin typeface="Verdana" panose="020B0604030504040204" pitchFamily="34" charset="0"/>
              </a:rPr>
              <a:t>Factores que determinan el consumo</a:t>
            </a:r>
          </a:p>
          <a:p>
            <a:pPr eaLnBrk="1" hangingPunct="1">
              <a:buFontTx/>
              <a:buNone/>
            </a:pPr>
            <a:endParaRPr lang="es-ES" altLang="en-US" sz="1400" dirty="0">
              <a:latin typeface="Verdana" panose="020B0604030504040204" pitchFamily="34" charset="0"/>
            </a:endParaRPr>
          </a:p>
          <a:p>
            <a:pPr eaLnBrk="1" hangingPunct="1">
              <a:buFont typeface="Times New Roman" panose="02020603050405020304" pitchFamily="18" charset="0"/>
              <a:buAutoNum type="arabicPeriod"/>
            </a:pPr>
            <a:r>
              <a:rPr lang="es-ES" altLang="en-US" sz="1400" dirty="0">
                <a:latin typeface="Verdana" panose="020B0604030504040204" pitchFamily="34" charset="0"/>
              </a:rPr>
              <a:t>Edad de la población: 20.7% tiene mas de 64 años y la cifra sigue en aumento.</a:t>
            </a:r>
          </a:p>
          <a:p>
            <a:pPr eaLnBrk="1" hangingPunct="1">
              <a:buFont typeface="Times New Roman" panose="02020603050405020304" pitchFamily="18" charset="0"/>
              <a:buAutoNum type="arabicPeriod"/>
            </a:pPr>
            <a:r>
              <a:rPr lang="es-ES" altLang="en-US" sz="1400" dirty="0">
                <a:latin typeface="Verdana" panose="020B0604030504040204" pitchFamily="34" charset="0"/>
              </a:rPr>
              <a:t>Migración: principal fuente de crecimiento poblacional, su origen por orden de importancia: </a:t>
            </a:r>
          </a:p>
          <a:p>
            <a:pPr lvl="1" eaLnBrk="1" hangingPunct="1">
              <a:buFont typeface="Times New Roman" panose="02020603050405020304" pitchFamily="18" charset="0"/>
              <a:buAutoNum type="romanUcPeriod"/>
            </a:pPr>
            <a:r>
              <a:rPr lang="es-ES" altLang="en-US" sz="1400" dirty="0">
                <a:latin typeface="Verdana" panose="020B0604030504040204" pitchFamily="34" charset="0"/>
              </a:rPr>
              <a:t>Asia – 40% (27% China, 19% India, 12% Filipinas)</a:t>
            </a:r>
          </a:p>
          <a:p>
            <a:pPr lvl="1" eaLnBrk="1" hangingPunct="1">
              <a:buFont typeface="Times New Roman" panose="02020603050405020304" pitchFamily="18" charset="0"/>
              <a:buAutoNum type="romanUcPeriod"/>
            </a:pPr>
            <a:r>
              <a:rPr lang="es-ES" altLang="en-US" sz="1400" dirty="0">
                <a:latin typeface="Verdana" panose="020B0604030504040204" pitchFamily="34" charset="0"/>
              </a:rPr>
              <a:t>Europa – 36% (30% Sur de Europa – Italia y Portugal, 28% Norte de Europa – Reino Unido, 22% Este de Europa)</a:t>
            </a:r>
          </a:p>
          <a:p>
            <a:pPr lvl="1" eaLnBrk="1" hangingPunct="1">
              <a:buFont typeface="Times New Roman" panose="02020603050405020304" pitchFamily="18" charset="0"/>
              <a:buAutoNum type="romanUcPeriod"/>
            </a:pPr>
            <a:r>
              <a:rPr lang="es-ES" altLang="en-US" sz="1400" dirty="0">
                <a:latin typeface="Verdana" panose="020B0604030504040204" pitchFamily="34" charset="0"/>
              </a:rPr>
              <a:t>Centro y Sudamérica – 6%</a:t>
            </a:r>
          </a:p>
          <a:p>
            <a:pPr lvl="1" eaLnBrk="1" hangingPunct="1">
              <a:buFont typeface="Times New Roman" panose="02020603050405020304" pitchFamily="18" charset="0"/>
              <a:buAutoNum type="romanUcPeriod"/>
            </a:pPr>
            <a:r>
              <a:rPr lang="es-ES" altLang="en-US" sz="1400" dirty="0">
                <a:latin typeface="Verdana" panose="020B0604030504040204" pitchFamily="34" charset="0"/>
              </a:rPr>
              <a:t>África – 6%</a:t>
            </a:r>
          </a:p>
          <a:p>
            <a:pPr lvl="1" eaLnBrk="1" hangingPunct="1">
              <a:buFont typeface="Times New Roman" panose="02020603050405020304" pitchFamily="18" charset="0"/>
              <a:buAutoNum type="romanUcPeriod"/>
            </a:pPr>
            <a:r>
              <a:rPr lang="es-ES" altLang="en-US" sz="1400" dirty="0">
                <a:latin typeface="Verdana" panose="020B0604030504040204" pitchFamily="34" charset="0"/>
              </a:rPr>
              <a:t>Caribe – 5%</a:t>
            </a:r>
          </a:p>
          <a:p>
            <a:pPr eaLnBrk="1" hangingPunct="1">
              <a:buFont typeface="Times New Roman" panose="02020603050405020304" pitchFamily="18" charset="0"/>
              <a:buAutoNum type="arabicPeriod"/>
            </a:pPr>
            <a:r>
              <a:rPr lang="es-ES" altLang="en-US" sz="1400" dirty="0">
                <a:latin typeface="Verdana" panose="020B0604030504040204" pitchFamily="34" charset="0"/>
              </a:rPr>
              <a:t>Salud: demanda de alimentos menos procesados – productos orgánicos</a:t>
            </a:r>
          </a:p>
          <a:p>
            <a:pPr eaLnBrk="1" hangingPunct="1">
              <a:buFont typeface="Times New Roman" panose="02020603050405020304" pitchFamily="18" charset="0"/>
              <a:buAutoNum type="arabicPeriod"/>
            </a:pPr>
            <a:r>
              <a:rPr lang="es-ES" altLang="en-US" sz="1400" dirty="0">
                <a:latin typeface="Verdana" panose="020B0604030504040204" pitchFamily="34" charset="0"/>
              </a:rPr>
              <a:t>Núcleo Familiar: 3 miembros</a:t>
            </a:r>
          </a:p>
          <a:p>
            <a:pPr eaLnBrk="1" hangingPunct="1">
              <a:buFont typeface="Times New Roman" panose="02020603050405020304" pitchFamily="18" charset="0"/>
              <a:buAutoNum type="arabicPeriod"/>
            </a:pPr>
            <a:r>
              <a:rPr lang="es-ES" altLang="en-US" sz="1400" dirty="0">
                <a:latin typeface="Verdana" panose="020B0604030504040204" pitchFamily="34" charset="0"/>
              </a:rPr>
              <a:t>Movimiento de Alimentos Étnicos a Mainstream</a:t>
            </a:r>
          </a:p>
          <a:p>
            <a:pPr eaLnBrk="1" hangingPunct="1">
              <a:buFont typeface="Times New Roman" panose="02020603050405020304" pitchFamily="18" charset="0"/>
              <a:buAutoNum type="arabicPeriod"/>
            </a:pPr>
            <a:r>
              <a:rPr lang="es-ES" altLang="en-US" sz="1400" dirty="0">
                <a:latin typeface="Verdana" panose="020B0604030504040204" pitchFamily="34" charset="0"/>
              </a:rPr>
              <a:t>Multiculturalismo = aceptación por sabores nuevos, exóticos</a:t>
            </a:r>
          </a:p>
        </p:txBody>
      </p:sp>
    </p:spTree>
    <p:extLst>
      <p:ext uri="{BB962C8B-B14F-4D97-AF65-F5344CB8AC3E}">
        <p14:creationId xmlns:p14="http://schemas.microsoft.com/office/powerpoint/2010/main" val="3575154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54EA45-9A2C-189A-52F8-2E184231C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159" y="1455420"/>
            <a:ext cx="7788592" cy="3859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s-ES" altLang="en-US" sz="1400" b="1" i="1" u="sng" dirty="0">
                <a:latin typeface="Verdana" panose="020B0604030504040204" pitchFamily="34" charset="0"/>
              </a:rPr>
              <a:t>Hábitos de compra</a:t>
            </a:r>
          </a:p>
          <a:p>
            <a:pPr eaLnBrk="1" hangingPunct="1">
              <a:buFontTx/>
              <a:buNone/>
            </a:pPr>
            <a:endParaRPr lang="es-ES" altLang="en-US" sz="1400" b="1" i="1" u="sng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buFont typeface="Times New Roman" panose="02020603050405020304" pitchFamily="18" charset="0"/>
              <a:buAutoNum type="arabicPeriod"/>
            </a:pPr>
            <a:r>
              <a:rPr lang="es-ES" altLang="en-US" sz="1400" dirty="0">
                <a:latin typeface="Verdana" panose="020B0604030504040204" pitchFamily="34" charset="0"/>
              </a:rPr>
              <a:t>Aceptación de los productos de importación – con contexto histórico y cultural</a:t>
            </a:r>
          </a:p>
          <a:p>
            <a:pPr eaLnBrk="1" hangingPunct="1">
              <a:lnSpc>
                <a:spcPct val="150000"/>
              </a:lnSpc>
              <a:buFont typeface="Times New Roman" panose="02020603050405020304" pitchFamily="18" charset="0"/>
              <a:buAutoNum type="arabicPeriod"/>
            </a:pPr>
            <a:r>
              <a:rPr lang="es-ES" altLang="en-US" sz="1400" dirty="0">
                <a:latin typeface="Verdana" panose="020B0604030504040204" pitchFamily="34" charset="0"/>
              </a:rPr>
              <a:t>La importancia del empaque – amigable con el medio ambiente</a:t>
            </a:r>
          </a:p>
          <a:p>
            <a:pPr eaLnBrk="1" hangingPunct="1">
              <a:lnSpc>
                <a:spcPct val="150000"/>
              </a:lnSpc>
              <a:buFont typeface="Times New Roman" panose="02020603050405020304" pitchFamily="18" charset="0"/>
              <a:buAutoNum type="arabicPeriod"/>
            </a:pPr>
            <a:r>
              <a:rPr lang="es-ES" altLang="en-US" sz="1400" dirty="0">
                <a:latin typeface="Verdana" panose="020B0604030504040204" pitchFamily="34" charset="0"/>
              </a:rPr>
              <a:t>El factor tiempo – las tres C’s</a:t>
            </a:r>
          </a:p>
          <a:p>
            <a:pPr eaLnBrk="1" hangingPunct="1">
              <a:lnSpc>
                <a:spcPct val="150000"/>
              </a:lnSpc>
              <a:buFont typeface="Times New Roman" panose="02020603050405020304" pitchFamily="18" charset="0"/>
              <a:buAutoNum type="arabicPeriod"/>
            </a:pPr>
            <a:r>
              <a:rPr lang="es-ES" altLang="en-US" sz="1400" dirty="0">
                <a:latin typeface="Verdana" panose="020B0604030504040204" pitchFamily="34" charset="0"/>
              </a:rPr>
              <a:t>La importancia del etiquetado: utilidad, relevancia, idioma</a:t>
            </a:r>
          </a:p>
          <a:p>
            <a:pPr eaLnBrk="1" hangingPunct="1">
              <a:lnSpc>
                <a:spcPct val="150000"/>
              </a:lnSpc>
              <a:buFont typeface="Times New Roman" panose="02020603050405020304" pitchFamily="18" charset="0"/>
              <a:buAutoNum type="arabicPeriod"/>
            </a:pPr>
            <a:r>
              <a:rPr lang="es-ES" altLang="en-US" sz="1400" dirty="0">
                <a:latin typeface="Verdana" panose="020B0604030504040204" pitchFamily="34" charset="0"/>
              </a:rPr>
              <a:t>El factor precio</a:t>
            </a:r>
          </a:p>
          <a:p>
            <a:pPr eaLnBrk="1" hangingPunct="1">
              <a:lnSpc>
                <a:spcPct val="150000"/>
              </a:lnSpc>
              <a:buFont typeface="Times New Roman" panose="02020603050405020304" pitchFamily="18" charset="0"/>
              <a:buAutoNum type="arabicPeriod"/>
            </a:pPr>
            <a:r>
              <a:rPr lang="es-ES" altLang="en-US" sz="1400" dirty="0">
                <a:latin typeface="Verdana" panose="020B0604030504040204" pitchFamily="34" charset="0"/>
              </a:rPr>
              <a:t>Los productos ecológicos y su relación con la salud</a:t>
            </a:r>
          </a:p>
          <a:p>
            <a:pPr eaLnBrk="1" hangingPunct="1">
              <a:lnSpc>
                <a:spcPct val="150000"/>
              </a:lnSpc>
              <a:buFont typeface="Times New Roman" panose="02020603050405020304" pitchFamily="18" charset="0"/>
              <a:buAutoNum type="arabicPeriod"/>
            </a:pPr>
            <a:r>
              <a:rPr lang="es-ES" altLang="en-US" sz="1400" dirty="0">
                <a:latin typeface="Verdana" panose="020B0604030504040204" pitchFamily="34" charset="0"/>
              </a:rPr>
              <a:t>El gusto en general: ciudades vs. comunidades rurales</a:t>
            </a:r>
          </a:p>
          <a:p>
            <a:pPr eaLnBrk="1" hangingPunct="1">
              <a:lnSpc>
                <a:spcPct val="150000"/>
              </a:lnSpc>
              <a:buFont typeface="Times New Roman" panose="02020603050405020304" pitchFamily="18" charset="0"/>
              <a:buAutoNum type="arabicPeriod"/>
            </a:pPr>
            <a:r>
              <a:rPr lang="es-ES" altLang="en-US" sz="1400" dirty="0">
                <a:latin typeface="Verdana" panose="020B0604030504040204" pitchFamily="34" charset="0"/>
              </a:rPr>
              <a:t>Percepción de la comida Española: paella, las tapas, aceite de oliva, el jamón, cítricos, azafrán, pimentón, queso, vinos, nuevos restaurantes.   </a:t>
            </a:r>
          </a:p>
          <a:p>
            <a:pPr eaLnBrk="1" hangingPunct="1">
              <a:buFontTx/>
              <a:buNone/>
            </a:pPr>
            <a:endParaRPr lang="es-ES" altLang="en-US" sz="1400" dirty="0">
              <a:latin typeface="Verdana" panose="020B060403050404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35C75D42-C9C5-B787-7770-0A84459A6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480378"/>
            <a:ext cx="7703820" cy="571182"/>
          </a:xfrm>
        </p:spPr>
        <p:txBody>
          <a:bodyPr/>
          <a:lstStyle/>
          <a:p>
            <a:r>
              <a:rPr lang="es-ES" altLang="es-ES" sz="3600" dirty="0">
                <a:latin typeface="Asap SemiBold" pitchFamily="34" charset="0"/>
                <a:cs typeface="Asap SemiBold" pitchFamily="34" charset="0"/>
              </a:rPr>
              <a:t>El Mercado de Alimentos y Bebidas</a:t>
            </a:r>
          </a:p>
        </p:txBody>
      </p:sp>
    </p:spTree>
    <p:extLst>
      <p:ext uri="{BB962C8B-B14F-4D97-AF65-F5344CB8AC3E}">
        <p14:creationId xmlns:p14="http://schemas.microsoft.com/office/powerpoint/2010/main" val="4231292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77F65539-5B14-903D-DCE7-3DDBC9A4F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693" y="1352550"/>
            <a:ext cx="7948613" cy="392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s-ES" altLang="en-US" sz="1400" b="1" i="1" u="sng" dirty="0">
                <a:latin typeface="Verdana" panose="020B0604030504040204" pitchFamily="34" charset="0"/>
              </a:rPr>
              <a:t>El mercado de productos ecológicos: el 4to mas grande del mundo</a:t>
            </a:r>
          </a:p>
          <a:p>
            <a:pPr eaLnBrk="1" hangingPunct="1">
              <a:buFont typeface="Times New Roman" panose="02020603050405020304" pitchFamily="18" charset="0"/>
              <a:buAutoNum type="arabicPeriod"/>
            </a:pPr>
            <a:r>
              <a:rPr lang="es-ES" altLang="en-US" sz="1400" dirty="0">
                <a:latin typeface="Verdana" panose="020B0604030504040204" pitchFamily="34" charset="0"/>
              </a:rPr>
              <a:t>Es el mercado de agro-alimentos de mas rápido crecimiento en Canadá</a:t>
            </a:r>
          </a:p>
          <a:p>
            <a:pPr eaLnBrk="1" hangingPunct="1">
              <a:buFont typeface="Times New Roman" panose="02020603050405020304" pitchFamily="18" charset="0"/>
              <a:buAutoNum type="arabicPeriod"/>
            </a:pPr>
            <a:r>
              <a:rPr lang="es-ES" altLang="en-US" sz="1400" dirty="0">
                <a:latin typeface="Verdana" panose="020B0604030504040204" pitchFamily="34" charset="0"/>
              </a:rPr>
              <a:t>Tamaño 2020: €6.000 millones. Alimentos y Bebidas: €4.800 millones (80%) </a:t>
            </a:r>
          </a:p>
          <a:p>
            <a:pPr eaLnBrk="1" hangingPunct="1">
              <a:buFont typeface="Times New Roman" panose="02020603050405020304" pitchFamily="18" charset="0"/>
              <a:buAutoNum type="arabicPeriod"/>
            </a:pPr>
            <a:r>
              <a:rPr lang="es-ES" altLang="en-US" sz="1400" dirty="0">
                <a:latin typeface="Verdana" panose="020B0604030504040204" pitchFamily="34" charset="0"/>
              </a:rPr>
              <a:t>Dos terceras partes de los consumidores Canadienses compran productos orgánicos una vez por semana – Consumo promedio semanal per </a:t>
            </a:r>
            <a:r>
              <a:rPr lang="es-ES" altLang="en-US" sz="1400" dirty="0" err="1">
                <a:latin typeface="Verdana" panose="020B0604030504040204" pitchFamily="34" charset="0"/>
              </a:rPr>
              <a:t>capita</a:t>
            </a:r>
            <a:r>
              <a:rPr lang="es-ES" altLang="en-US" sz="1400" dirty="0">
                <a:latin typeface="Verdana" panose="020B0604030504040204" pitchFamily="34" charset="0"/>
              </a:rPr>
              <a:t>: €134</a:t>
            </a:r>
          </a:p>
          <a:p>
            <a:pPr eaLnBrk="1" hangingPunct="1">
              <a:buFont typeface="Times New Roman" panose="02020603050405020304" pitchFamily="18" charset="0"/>
              <a:buAutoNum type="arabicPeriod"/>
            </a:pPr>
            <a:r>
              <a:rPr lang="es-ES" altLang="en-US" sz="1400" dirty="0">
                <a:latin typeface="Verdana" panose="020B0604030504040204" pitchFamily="34" charset="0"/>
              </a:rPr>
              <a:t>Productos mas populares por volumen de ventas:</a:t>
            </a:r>
          </a:p>
          <a:p>
            <a:pPr lvl="1" eaLnBrk="1" hangingPunct="1">
              <a:buFont typeface="Times New Roman" panose="02020603050405020304" pitchFamily="18" charset="0"/>
              <a:buAutoNum type="arabicPeriod"/>
            </a:pPr>
            <a:r>
              <a:rPr lang="es-ES" altLang="en-US" sz="1400" dirty="0">
                <a:latin typeface="Verdana" panose="020B0604030504040204" pitchFamily="34" charset="0"/>
              </a:rPr>
              <a:t>Frutas y Vegetales – 40%</a:t>
            </a:r>
          </a:p>
          <a:p>
            <a:pPr lvl="1" eaLnBrk="1" hangingPunct="1">
              <a:buFont typeface="Times New Roman" panose="02020603050405020304" pitchFamily="18" charset="0"/>
              <a:buAutoNum type="arabicPeriod"/>
            </a:pPr>
            <a:r>
              <a:rPr lang="es-ES" altLang="en-US" sz="1400" dirty="0">
                <a:latin typeface="Verdana" panose="020B0604030504040204" pitchFamily="34" charset="0"/>
              </a:rPr>
              <a:t>Bebidas – 16%</a:t>
            </a:r>
          </a:p>
          <a:p>
            <a:pPr lvl="1" eaLnBrk="1" hangingPunct="1">
              <a:buFont typeface="Times New Roman" panose="02020603050405020304" pitchFamily="18" charset="0"/>
              <a:buAutoNum type="arabicPeriod"/>
            </a:pPr>
            <a:r>
              <a:rPr lang="es-ES" altLang="en-US" sz="1400" dirty="0">
                <a:latin typeface="Verdana" panose="020B0604030504040204" pitchFamily="34" charset="0"/>
              </a:rPr>
              <a:t>Lácteos y Huevo – 15%</a:t>
            </a:r>
          </a:p>
          <a:p>
            <a:pPr eaLnBrk="1" hangingPunct="1">
              <a:buFont typeface="Times New Roman" panose="02020603050405020304" pitchFamily="18" charset="0"/>
              <a:buAutoNum type="arabicPeriod"/>
            </a:pPr>
            <a:r>
              <a:rPr lang="es-ES" altLang="en-US" sz="1400" dirty="0">
                <a:latin typeface="Verdana" panose="020B0604030504040204" pitchFamily="34" charset="0"/>
              </a:rPr>
              <a:t>Categoría con mas lanzamientos: snacks</a:t>
            </a:r>
          </a:p>
          <a:p>
            <a:pPr eaLnBrk="1" hangingPunct="1">
              <a:buFont typeface="Times New Roman" panose="02020603050405020304" pitchFamily="18" charset="0"/>
              <a:buAutoNum type="arabicPeriod"/>
            </a:pPr>
            <a:r>
              <a:rPr lang="es-ES" altLang="en-US" sz="1400" dirty="0">
                <a:latin typeface="Verdana" panose="020B0604030504040204" pitchFamily="34" charset="0"/>
              </a:rPr>
              <a:t>Importaciones: €607 Millones, Principales: café y bananas</a:t>
            </a:r>
          </a:p>
          <a:p>
            <a:pPr eaLnBrk="1" hangingPunct="1">
              <a:buFont typeface="Times New Roman" panose="02020603050405020304" pitchFamily="18" charset="0"/>
              <a:buAutoNum type="arabicPeriod"/>
            </a:pPr>
            <a:r>
              <a:rPr lang="es-ES" altLang="en-US" sz="1400" dirty="0">
                <a:latin typeface="Verdana" panose="020B0604030504040204" pitchFamily="34" charset="0"/>
              </a:rPr>
              <a:t>Exportaciones: €443 Millones, principales: lentejas y jarabe de arce</a:t>
            </a:r>
          </a:p>
          <a:p>
            <a:pPr eaLnBrk="1" hangingPunct="1">
              <a:buFont typeface="Times New Roman" panose="02020603050405020304" pitchFamily="18" charset="0"/>
              <a:buAutoNum type="arabicPeriod"/>
            </a:pPr>
            <a:r>
              <a:rPr lang="es-ES" altLang="en-US" sz="1400" dirty="0">
                <a:latin typeface="Verdana" panose="020B0604030504040204" pitchFamily="34" charset="0"/>
              </a:rPr>
              <a:t>Mercado de HORECA: €480 Millones</a:t>
            </a:r>
          </a:p>
          <a:p>
            <a:pPr eaLnBrk="1" hangingPunct="1">
              <a:buFont typeface="Times New Roman" panose="02020603050405020304" pitchFamily="18" charset="0"/>
              <a:buAutoNum type="arabicPeriod"/>
            </a:pPr>
            <a:r>
              <a:rPr lang="es-ES" altLang="en-US" sz="1400" dirty="0">
                <a:latin typeface="Verdana" panose="020B0604030504040204" pitchFamily="34" charset="0"/>
              </a:rPr>
              <a:t>Perfil compradores: 83% </a:t>
            </a:r>
            <a:r>
              <a:rPr lang="es-ES" altLang="en-US" sz="1400" dirty="0" err="1">
                <a:latin typeface="Verdana" panose="020B0604030504040204" pitchFamily="34" charset="0"/>
              </a:rPr>
              <a:t>Millenials</a:t>
            </a:r>
            <a:r>
              <a:rPr lang="es-ES" altLang="en-US" sz="1400" dirty="0">
                <a:latin typeface="Verdana" panose="020B0604030504040204" pitchFamily="34" charset="0"/>
              </a:rPr>
              <a:t>, 78% Titulo Univ. 72% Familias, 69% Hombres.</a:t>
            </a:r>
          </a:p>
          <a:p>
            <a:pPr eaLnBrk="1" hangingPunct="1">
              <a:buNone/>
            </a:pPr>
            <a:r>
              <a:rPr lang="es-ES" altLang="en-US" sz="1400" dirty="0">
                <a:latin typeface="Verdana" panose="020B0604030504040204" pitchFamily="34" charset="0"/>
              </a:rPr>
              <a:t>Mas del 10% de las compras se hacen en supermercados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C87D25E8-101E-4311-AE98-0072EA614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480378"/>
            <a:ext cx="7703820" cy="571182"/>
          </a:xfrm>
        </p:spPr>
        <p:txBody>
          <a:bodyPr/>
          <a:lstStyle/>
          <a:p>
            <a:r>
              <a:rPr lang="es-ES" altLang="es-ES" sz="3600" dirty="0">
                <a:latin typeface="Asap SemiBold" pitchFamily="34" charset="0"/>
                <a:cs typeface="Asap SemiBold" pitchFamily="34" charset="0"/>
              </a:rPr>
              <a:t>El Mercado de Alimentos y Bebidas</a:t>
            </a:r>
          </a:p>
        </p:txBody>
      </p:sp>
    </p:spTree>
    <p:extLst>
      <p:ext uri="{BB962C8B-B14F-4D97-AF65-F5344CB8AC3E}">
        <p14:creationId xmlns:p14="http://schemas.microsoft.com/office/powerpoint/2010/main" val="389604767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enc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694</Words>
  <Application>Microsoft Macintosh PowerPoint</Application>
  <PresentationFormat>On-screen Show (4:3)</PresentationFormat>
  <Paragraphs>79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Arial Black</vt:lpstr>
      <vt:lpstr>Arial Rounded MT Bold</vt:lpstr>
      <vt:lpstr>Asap</vt:lpstr>
      <vt:lpstr>Asap SemiBold</vt:lpstr>
      <vt:lpstr>Times New Roman</vt:lpstr>
      <vt:lpstr>Verdana</vt:lpstr>
      <vt:lpstr>1_Tema de Office</vt:lpstr>
      <vt:lpstr>Para  crecer en un  mundo global</vt:lpstr>
      <vt:lpstr>Índice</vt:lpstr>
      <vt:lpstr>PowerPoint Presentation</vt:lpstr>
      <vt:lpstr>PowerPoint Presentation</vt:lpstr>
      <vt:lpstr>Toronto, el centro comercial y financiero de Canadá </vt:lpstr>
      <vt:lpstr>Importaciones de Canadá Vs. Ontario</vt:lpstr>
      <vt:lpstr>El Mercado de Alimentos y Bebidas</vt:lpstr>
      <vt:lpstr>El Mercado de Alimentos y Bebidas</vt:lpstr>
      <vt:lpstr>El Mercado de Alimentos y Bebidas</vt:lpstr>
      <vt:lpstr>El Mercado de Alimentos y Bebidas</vt:lpstr>
      <vt:lpstr>Puntos Importantes para Hacer Negocios en Canadá Impacto COVID-19: El Nuevo “Normal”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</dc:creator>
  <cp:lastModifiedBy>Miguel Puga</cp:lastModifiedBy>
  <cp:revision>34</cp:revision>
  <dcterms:created xsi:type="dcterms:W3CDTF">2018-04-10T22:04:10Z</dcterms:created>
  <dcterms:modified xsi:type="dcterms:W3CDTF">2022-05-23T22:45:31Z</dcterms:modified>
</cp:coreProperties>
</file>